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322" r:id="rId5"/>
    <p:sldId id="323" r:id="rId6"/>
    <p:sldId id="324" r:id="rId7"/>
    <p:sldId id="350" r:id="rId8"/>
    <p:sldId id="351" r:id="rId9"/>
    <p:sldId id="325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47" r:id="rId27"/>
    <p:sldId id="348" r:id="rId28"/>
    <p:sldId id="349" r:id="rId29"/>
    <p:sldId id="262" r:id="rId30"/>
    <p:sldId id="263" r:id="rId31"/>
    <p:sldId id="264" r:id="rId32"/>
    <p:sldId id="265" r:id="rId33"/>
    <p:sldId id="266" r:id="rId34"/>
    <p:sldId id="267" r:id="rId35"/>
    <p:sldId id="270" r:id="rId36"/>
    <p:sldId id="268" r:id="rId37"/>
    <p:sldId id="28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nal Mathsport" id="{77234B88-B627-4708-9874-A8A14B5F888B}">
          <p14:sldIdLst>
            <p14:sldId id="322"/>
            <p14:sldId id="323"/>
            <p14:sldId id="324"/>
            <p14:sldId id="350"/>
            <p14:sldId id="351"/>
            <p14:sldId id="325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47"/>
            <p14:sldId id="348"/>
            <p14:sldId id="349"/>
          </p14:sldIdLst>
        </p14:section>
        <p14:section name="Old &amp; Complete" id="{A2D11917-6A65-4F06-8831-F3F4B0EFDB32}">
          <p14:sldIdLst>
            <p14:sldId id="262"/>
            <p14:sldId id="263"/>
            <p14:sldId id="264"/>
            <p14:sldId id="265"/>
            <p14:sldId id="266"/>
            <p14:sldId id="267"/>
            <p14:sldId id="270"/>
            <p14:sldId id="268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C24"/>
    <a:srgbClr val="067F9C"/>
    <a:srgbClr val="01C6FD"/>
    <a:srgbClr val="79AE02"/>
    <a:srgbClr val="014E52"/>
    <a:srgbClr val="0C596D"/>
    <a:srgbClr val="03556D"/>
    <a:srgbClr val="145C72"/>
    <a:srgbClr val="0000A4"/>
    <a:srgbClr val="1ABE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300" autoAdjust="0"/>
  </p:normalViewPr>
  <p:slideViewPr>
    <p:cSldViewPr snapToGrid="0">
      <p:cViewPr varScale="1">
        <p:scale>
          <a:sx n="64" d="100"/>
          <a:sy n="64" d="100"/>
        </p:scale>
        <p:origin x="9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b="1" dirty="0"/>
              <a:t>Caption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792-4213-B54E-42068A9219AF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D10-4B6D-B9B0-7B406B47A316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D10-4B6D-B9B0-7B406B47A316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792-4213-B54E-42068A9219AF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10-4B6D-B9B0-7B406B47A3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9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800" b="1" dirty="0"/>
              <a:t>Caption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9C2-4571-AD83-9194AECAF5BE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pattFill prst="pct75">
              <a:fgClr>
                <a:schemeClr val="accent6"/>
              </a:fgClr>
              <a:bgClr>
                <a:schemeClr val="accent1"/>
              </a:bgClr>
            </a:patt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C2-4571-AD83-9194AECAF5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34375104"/>
        <c:axId val="634375760"/>
      </c:barChart>
      <c:catAx>
        <c:axId val="6343751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634375760"/>
        <c:crosses val="autoZero"/>
        <c:auto val="1"/>
        <c:lblAlgn val="ctr"/>
        <c:lblOffset val="100"/>
        <c:noMultiLvlLbl val="0"/>
      </c:catAx>
      <c:valAx>
        <c:axId val="634375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bg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634375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7/5/2022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US" noProof="0" smtClean="0"/>
              <a:t>7/5/2022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0223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Mencionar que fácilmente se puede adaptar a otras situaciones (single round </a:t>
            </a:r>
            <a:r>
              <a:rPr lang="es-ES" dirty="0" err="1"/>
              <a:t>robin</a:t>
            </a:r>
            <a:r>
              <a:rPr lang="es-E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0218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Mencionar que fácilmente se puede adaptar a otras situaciones (single round </a:t>
            </a:r>
            <a:r>
              <a:rPr lang="es-ES" dirty="0" err="1"/>
              <a:t>robin</a:t>
            </a:r>
            <a:r>
              <a:rPr lang="es-E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74667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Mencionar que fácilmente se puede adaptar a otras situaciones (single round </a:t>
            </a:r>
            <a:r>
              <a:rPr lang="es-ES" dirty="0" err="1"/>
              <a:t>robin</a:t>
            </a:r>
            <a:r>
              <a:rPr lang="es-E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8116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Mencionar que fácilmente se puede adaptar a otras situaciones (single round </a:t>
            </a:r>
            <a:r>
              <a:rPr lang="es-ES" dirty="0" err="1"/>
              <a:t>robin</a:t>
            </a:r>
            <a:r>
              <a:rPr lang="es-E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9732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711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33704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2860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5845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95092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96043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Explicar tours para aprovechar las distancias de Argentina</a:t>
            </a:r>
          </a:p>
          <a:p>
            <a:r>
              <a:rPr lang="es-ES" dirty="0"/>
              <a:t>Mencionar que el cambio de la temporada 2017-18 es por muchos partidos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4307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Explicar tours para aprovechar las distancias de Argentina</a:t>
            </a:r>
          </a:p>
          <a:p>
            <a:r>
              <a:rPr lang="es-ES" dirty="0"/>
              <a:t>Mencionar que el cambio de la temporada 2017-18 es por muchos partidos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4787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Explicar tours para aprovechar las distancias de Argentina</a:t>
            </a:r>
          </a:p>
          <a:p>
            <a:r>
              <a:rPr lang="es-ES" dirty="0"/>
              <a:t>Mencionar que el cambio de la temporada 2017-18 es por muchos partidos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6707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Explicar tours para aprovechar las distancias de Argentina</a:t>
            </a:r>
          </a:p>
          <a:p>
            <a:r>
              <a:rPr lang="es-ES" dirty="0"/>
              <a:t>Mencionar que el cambio de la temporada 2017-18 es por muchos partidos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1957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Explicar tours para aprovechar las distancias de Argentina</a:t>
            </a:r>
          </a:p>
          <a:p>
            <a:r>
              <a:rPr lang="es-ES" dirty="0"/>
              <a:t>Mencionar que el cambio de la temporada 2017-18 es por muchos partidos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9238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Explicar tours para aprovechar las distancias de Argentina</a:t>
            </a:r>
          </a:p>
          <a:p>
            <a:r>
              <a:rPr lang="es-ES" dirty="0"/>
              <a:t>Mencionar que el cambio de la temporada 2017-18 es por muchos partidos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9752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Mencionar que fácilmente se puede adaptar a otras situaciones (single round </a:t>
            </a:r>
            <a:r>
              <a:rPr lang="es-ES" dirty="0" err="1"/>
              <a:t>robin</a:t>
            </a:r>
            <a:r>
              <a:rPr lang="es-E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7963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Mencionar que fácilmente se puede adaptar a otras situaciones (single round </a:t>
            </a:r>
            <a:r>
              <a:rPr lang="es-ES" dirty="0" err="1"/>
              <a:t>robin</a:t>
            </a:r>
            <a:r>
              <a:rPr lang="es-E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DE8F2A-B3D4-43F2-B39B-CD77F64A1950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2996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Section Header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tx1"/>
                </a:solidFill>
              </a:rPr>
              <a:pPr/>
              <a:t>‹#›</a:t>
            </a:fld>
            <a:endParaRPr lang="en-US" b="1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  <a:p>
            <a:pPr lvl="0"/>
            <a:endParaRPr lang="en-US" noProof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noProof="0"/>
              <a:t>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Section Header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Section Header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noProof="0" smtClean="0">
                <a:solidFill>
                  <a:schemeClr val="bg1"/>
                </a:solidFill>
              </a:rPr>
              <a:pPr/>
              <a:t>‹#›</a:t>
            </a:fld>
            <a:endParaRPr lang="en-US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.xml"/><Relationship Id="rId4" Type="http://schemas.openxmlformats.org/officeDocument/2006/relationships/image" Target="../media/image49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8B3440B-D9E1-4495-9349-9783619B68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9205" b="25715"/>
          <a:stretch/>
        </p:blipFill>
        <p:spPr bwMode="auto"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rgbClr val="FFFFFF"/>
          </a:solidFill>
        </p:spPr>
      </p:pic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871" y="5603181"/>
            <a:ext cx="9144000" cy="341632"/>
          </a:xfrm>
        </p:spPr>
        <p:txBody>
          <a:bodyPr>
            <a:normAutofit/>
          </a:bodyPr>
          <a:lstStyle/>
          <a:p>
            <a:r>
              <a:rPr lang="en-US" dirty="0"/>
              <a:t>Juan José Miranda </a:t>
            </a:r>
            <a:r>
              <a:rPr lang="en-US" dirty="0" err="1"/>
              <a:t>Bront</a:t>
            </a:r>
            <a:r>
              <a:rPr lang="en-US" dirty="0"/>
              <a:t> and Nicolás García Aramouni</a:t>
            </a:r>
          </a:p>
        </p:txBody>
      </p:sp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4901450"/>
            <a:ext cx="10607040" cy="701731"/>
          </a:xfrm>
        </p:spPr>
        <p:txBody>
          <a:bodyPr wrap="square" anchor="b">
            <a:noAutofit/>
          </a:bodyPr>
          <a:lstStyle/>
          <a:p>
            <a:r>
              <a:rPr lang="en-US" sz="3200" dirty="0"/>
              <a:t>Rescheduling the NBA regular season via Integer</a:t>
            </a:r>
            <a:br>
              <a:rPr lang="en-US" sz="3200" dirty="0"/>
            </a:br>
            <a:r>
              <a:rPr lang="en-US" sz="3200" dirty="0"/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538226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B8303B-9502-480C-9C51-6EF9094D5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smtClean="0">
                <a:solidFill>
                  <a:schemeClr val="bg1"/>
                </a:solidFill>
              </a:rPr>
              <a:pPr/>
              <a:t>10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AE2B4-3D8E-4F33-BE80-2A9757338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Placeholder 6" descr="A picture containing text, blackboard&#10;&#10;Description automatically generated">
            <a:extLst>
              <a:ext uri="{FF2B5EF4-FFF2-40B4-BE49-F238E27FC236}">
                <a16:creationId xmlns:a16="http://schemas.microsoft.com/office/drawing/2014/main" id="{E8A8D2D4-01D6-4CB0-B577-CBBF7C8C72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765" b="317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83292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0036629" cy="590931"/>
          </a:xfrm>
        </p:spPr>
        <p:txBody>
          <a:bodyPr/>
          <a:lstStyle/>
          <a:p>
            <a:r>
              <a:rPr lang="en-US" dirty="0"/>
              <a:t>Approach and variables used</a:t>
            </a:r>
            <a:endParaRPr lang="en-US" baseline="30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6456DE-E9F2-44D1-B4C1-0516FB64D26D}"/>
              </a:ext>
            </a:extLst>
          </p:cNvPr>
          <p:cNvSpPr txBox="1"/>
          <p:nvPr/>
        </p:nvSpPr>
        <p:spPr>
          <a:xfrm>
            <a:off x="446313" y="1020154"/>
            <a:ext cx="11620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Approach</a:t>
            </a:r>
          </a:p>
          <a:p>
            <a:r>
              <a:rPr lang="en-US" dirty="0"/>
              <a:t>We will try to insert disrupted matches onto the existing schedule, without changing the date of non-disrupted matches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43677A-4017-44EF-ACD2-DE58AB6108A4}"/>
              </a:ext>
            </a:extLst>
          </p:cNvPr>
          <p:cNvSpPr txBox="1"/>
          <p:nvPr/>
        </p:nvSpPr>
        <p:spPr>
          <a:xfrm>
            <a:off x="446312" y="1971460"/>
            <a:ext cx="11430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Variables used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DC6002-9549-4B42-9DEA-0F906FB16876}"/>
                  </a:ext>
                </a:extLst>
              </p:cNvPr>
              <p:cNvSpPr txBox="1"/>
              <p:nvPr/>
            </p:nvSpPr>
            <p:spPr>
              <a:xfrm>
                <a:off x="529283" y="2942972"/>
                <a:ext cx="29086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Set of teams: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={1, ….,</m:t>
                    </m:r>
                    <m:r>
                      <a:rPr lang="es-A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DC6002-9549-4B42-9DEA-0F906FB16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83" y="2942972"/>
                <a:ext cx="2908617" cy="276999"/>
              </a:xfrm>
              <a:prstGeom prst="rect">
                <a:avLst/>
              </a:prstGeom>
              <a:blipFill>
                <a:blip r:embed="rId3"/>
                <a:stretch>
                  <a:fillRect l="-5031" t="-28889" r="-2935" b="-5111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0595B2FB-B795-428F-8C79-70CBFA9434D7}"/>
              </a:ext>
            </a:extLst>
          </p:cNvPr>
          <p:cNvSpPr txBox="1"/>
          <p:nvPr/>
        </p:nvSpPr>
        <p:spPr>
          <a:xfrm>
            <a:off x="446312" y="2485245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General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22F4AC-3EB2-46F5-9460-D14D1FAAC6FF}"/>
                  </a:ext>
                </a:extLst>
              </p:cNvPr>
              <p:cNvSpPr txBox="1"/>
              <p:nvPr/>
            </p:nvSpPr>
            <p:spPr>
              <a:xfrm>
                <a:off x="5276294" y="2942972"/>
                <a:ext cx="3563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Scheduled </a:t>
                </a:r>
                <a:r>
                  <a:rPr lang="es-ES" b="0" dirty="0" err="1"/>
                  <a:t>games</a:t>
                </a:r>
                <a:r>
                  <a:rPr lang="es-ES" b="0" dirty="0"/>
                  <a:t> </a:t>
                </a:r>
                <a:r>
                  <a:rPr lang="es-ES" b="0" dirty="0" err="1"/>
                  <a:t>of</a:t>
                </a:r>
                <a:r>
                  <a:rPr lang="es-ES" b="0" dirty="0"/>
                  <a:t> </a:t>
                </a:r>
                <a:r>
                  <a:rPr lang="es-ES" b="0" dirty="0" err="1"/>
                  <a:t>team</a:t>
                </a:r>
                <a:r>
                  <a:rPr lang="es-ES" b="0" dirty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AR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822F4AC-3EB2-46F5-9460-D14D1FAAC6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294" y="2942972"/>
                <a:ext cx="3563989" cy="276999"/>
              </a:xfrm>
              <a:prstGeom prst="rect">
                <a:avLst/>
              </a:prstGeom>
              <a:blipFill>
                <a:blip r:embed="rId4"/>
                <a:stretch>
                  <a:fillRect l="-4110" t="-28889" b="-5111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8F3215D-0B54-4F43-BC88-C709CB56005A}"/>
              </a:ext>
            </a:extLst>
          </p:cNvPr>
          <p:cNvSpPr txBox="1"/>
          <p:nvPr/>
        </p:nvSpPr>
        <p:spPr>
          <a:xfrm>
            <a:off x="5182289" y="2462686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Schedule Rules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490C36E-70B7-4A0F-98A5-1BD36F4FDD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840884" y="2485245"/>
            <a:ext cx="0" cy="41241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EF3EAD-B5DC-20FD-0A11-0306B4F4DAFF}"/>
                  </a:ext>
                </a:extLst>
              </p:cNvPr>
              <p:cNvSpPr txBox="1"/>
              <p:nvPr/>
            </p:nvSpPr>
            <p:spPr>
              <a:xfrm>
                <a:off x="529282" y="3312633"/>
                <a:ext cx="37817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Set of original rounds: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={1, ….,</m:t>
                    </m:r>
                    <m:r>
                      <a:rPr lang="es-AR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BEF3EAD-B5DC-20FD-0A11-0306B4F4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82" y="3312633"/>
                <a:ext cx="3781741" cy="276999"/>
              </a:xfrm>
              <a:prstGeom prst="rect">
                <a:avLst/>
              </a:prstGeom>
              <a:blipFill>
                <a:blip r:embed="rId5"/>
                <a:stretch>
                  <a:fillRect l="-3871" t="-28261" r="-2097" b="-5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1DD3EA3-E1D7-9292-2130-098A614F9995}"/>
                  </a:ext>
                </a:extLst>
              </p:cNvPr>
              <p:cNvSpPr txBox="1"/>
              <p:nvPr/>
            </p:nvSpPr>
            <p:spPr>
              <a:xfrm>
                <a:off x="529282" y="3682294"/>
                <a:ext cx="35669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/>
                  <a:t>Match between </a:t>
                </a:r>
                <a14:m>
                  <m:oMath xmlns:m="http://schemas.openxmlformats.org/officeDocument/2006/math">
                    <m:r>
                      <a:rPr lang="es-AR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and </a:t>
                </a:r>
                <a14:m>
                  <m:oMath xmlns:m="http://schemas.openxmlformats.org/officeDocument/2006/math">
                    <m:r>
                      <a:rPr lang="es-A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endParaRPr lang="es-AR" b="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1DD3EA3-E1D7-9292-2130-098A614F9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82" y="3682294"/>
                <a:ext cx="3566961" cy="276999"/>
              </a:xfrm>
              <a:prstGeom prst="rect">
                <a:avLst/>
              </a:prstGeom>
              <a:blipFill>
                <a:blip r:embed="rId6"/>
                <a:stretch>
                  <a:fillRect l="-4103" t="-28889" b="-533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C0F4AF1-EF6A-3CD5-82D9-A5C36CA6AC23}"/>
                  </a:ext>
                </a:extLst>
              </p:cNvPr>
              <p:cNvSpPr txBox="1"/>
              <p:nvPr/>
            </p:nvSpPr>
            <p:spPr>
              <a:xfrm>
                <a:off x="529281" y="4051954"/>
                <a:ext cx="4104644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AR" b="0" dirty="0"/>
                  <a:t>Scheduled </a:t>
                </a:r>
                <a:r>
                  <a:rPr lang="es-AR" b="0" dirty="0" err="1"/>
                  <a:t>game</a:t>
                </a:r>
                <a:r>
                  <a:rPr lang="es-AR" b="0" dirty="0"/>
                  <a:t>: Match </a:t>
                </a:r>
                <a:r>
                  <a:rPr lang="es-AR" b="0" dirty="0" err="1"/>
                  <a:t>between</a:t>
                </a:r>
                <a:r>
                  <a:rPr lang="es-AR" b="0" dirty="0"/>
                  <a:t> </a:t>
                </a:r>
                <a14:m>
                  <m:oMath xmlns:m="http://schemas.openxmlformats.org/officeDocument/2006/math">
                    <m:r>
                      <a:rPr lang="es-AR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s-AR" b="0" dirty="0"/>
                  <a:t>                         and </a:t>
                </a:r>
                <a14:m>
                  <m:oMath xmlns:m="http://schemas.openxmlformats.org/officeDocument/2006/math">
                    <m:r>
                      <a:rPr lang="es-A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AR" b="0" dirty="0"/>
                  <a:t> </a:t>
                </a:r>
                <a:r>
                  <a:rPr lang="es-AR" b="0" dirty="0" err="1"/>
                  <a:t>on</a:t>
                </a:r>
                <a:r>
                  <a:rPr lang="es-AR" b="0" dirty="0"/>
                  <a:t> round </a:t>
                </a:r>
                <a14:m>
                  <m:oMath xmlns:m="http://schemas.openxmlformats.org/officeDocument/2006/math">
                    <m:r>
                      <a:rPr lang="es-A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AR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s-A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s-A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=&lt;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endParaRPr lang="es-AR" b="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C0F4AF1-EF6A-3CD5-82D9-A5C36CA6A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81" y="4051954"/>
                <a:ext cx="4104644" cy="553998"/>
              </a:xfrm>
              <a:prstGeom prst="rect">
                <a:avLst/>
              </a:prstGeom>
              <a:blipFill>
                <a:blip r:embed="rId7"/>
                <a:stretch>
                  <a:fillRect l="-3566" t="-14286" r="-594" b="-2417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76249D-B4C9-3987-DBC7-CC453B45ADF7}"/>
                  </a:ext>
                </a:extLst>
              </p:cNvPr>
              <p:cNvSpPr txBox="1"/>
              <p:nvPr/>
            </p:nvSpPr>
            <p:spPr>
              <a:xfrm>
                <a:off x="5276294" y="3306624"/>
                <a:ext cx="3510385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Disrupted </a:t>
                </a:r>
                <a:r>
                  <a:rPr lang="es-ES" b="0" dirty="0" err="1"/>
                  <a:t>games</a:t>
                </a:r>
                <a:r>
                  <a:rPr lang="es-ES" b="0" dirty="0"/>
                  <a:t> </a:t>
                </a:r>
                <a:r>
                  <a:rPr lang="es-ES" b="0" dirty="0" err="1"/>
                  <a:t>of</a:t>
                </a:r>
                <a:r>
                  <a:rPr lang="es-ES" b="0" dirty="0"/>
                  <a:t> </a:t>
                </a:r>
                <a:r>
                  <a:rPr lang="es-ES" b="0" dirty="0" err="1"/>
                  <a:t>team</a:t>
                </a:r>
                <a:r>
                  <a:rPr lang="es-ES" b="0" dirty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AR" b="0" i="1" smtClean="0"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𝑑𝑖𝑠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D76249D-B4C9-3987-DBC7-CC453B45AD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294" y="3306624"/>
                <a:ext cx="3510385" cy="303288"/>
              </a:xfrm>
              <a:prstGeom prst="rect">
                <a:avLst/>
              </a:prstGeom>
              <a:blipFill>
                <a:blip r:embed="rId8"/>
                <a:stretch>
                  <a:fillRect l="-4174" t="-20000" r="-696" b="-44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D9CFD9-8667-DC88-761B-558BC414DAD2}"/>
                  </a:ext>
                </a:extLst>
              </p:cNvPr>
              <p:cNvSpPr txBox="1"/>
              <p:nvPr/>
            </p:nvSpPr>
            <p:spPr>
              <a:xfrm>
                <a:off x="5276294" y="3722695"/>
                <a:ext cx="4158574" cy="303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b="0" dirty="0"/>
                  <a:t>Total </a:t>
                </a:r>
                <a:r>
                  <a:rPr lang="es-ES" b="0" dirty="0" err="1"/>
                  <a:t>disrupted</a:t>
                </a:r>
                <a:r>
                  <a:rPr lang="es-ES" b="0" dirty="0"/>
                  <a:t> </a:t>
                </a:r>
                <a:r>
                  <a:rPr lang="es-ES" b="0" dirty="0" err="1"/>
                  <a:t>games</a:t>
                </a:r>
                <a:r>
                  <a:rPr lang="es-ES" b="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𝑑𝑖𝑠</m:t>
                        </m:r>
                      </m:sup>
                    </m:sSup>
                    <m:r>
                      <a:rPr lang="es-A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</m:e>
                      <m:sub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A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s-A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</m:sSub>
                    <m:sSubSup>
                      <m:sSubSup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AR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s-AR" i="1">
                            <a:latin typeface="Cambria Math" panose="02040503050406030204" pitchFamily="18" charset="0"/>
                          </a:rPr>
                          <m:t>𝑑𝑖𝑠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BD9CFD9-8667-DC88-761B-558BC414D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6294" y="3722695"/>
                <a:ext cx="4158574" cy="303288"/>
              </a:xfrm>
              <a:prstGeom prst="rect">
                <a:avLst/>
              </a:prstGeom>
              <a:blipFill>
                <a:blip r:embed="rId9"/>
                <a:stretch>
                  <a:fillRect l="-3519" t="-20408" r="-293" b="-4489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890C60-109B-680B-BE89-82911E147D2D}"/>
                  </a:ext>
                </a:extLst>
              </p:cNvPr>
              <p:cNvSpPr txBox="1"/>
              <p:nvPr/>
            </p:nvSpPr>
            <p:spPr>
              <a:xfrm>
                <a:off x="5271830" y="4138766"/>
                <a:ext cx="6229719" cy="325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AR" b="0" dirty="0"/>
                  <a:t>Potential candidate variables dates </a:t>
                </a:r>
                <a:r>
                  <a:rPr lang="es-AR" b="0" dirty="0" err="1"/>
                  <a:t>for</a:t>
                </a:r>
                <a:r>
                  <a:rPr lang="es-AR" b="0" dirty="0"/>
                  <a:t> match </a:t>
                </a:r>
                <a14:m>
                  <m:oMath xmlns:m="http://schemas.openxmlformats.org/officeDocument/2006/math">
                    <m:r>
                      <a:rPr lang="es-A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s-A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s-A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b>
                      <m:sup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𝑓𝑟𝑒𝑒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E890C60-109B-680B-BE89-82911E147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830" y="4138766"/>
                <a:ext cx="6229719" cy="325923"/>
              </a:xfrm>
              <a:prstGeom prst="rect">
                <a:avLst/>
              </a:prstGeom>
              <a:blipFill>
                <a:blip r:embed="rId10"/>
                <a:stretch>
                  <a:fillRect l="-2348" t="-11321" r="-196" b="-41509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0523D1B-B872-80E5-0CAB-DACBB946F32B}"/>
                  </a:ext>
                </a:extLst>
              </p:cNvPr>
              <p:cNvSpPr txBox="1"/>
              <p:nvPr/>
            </p:nvSpPr>
            <p:spPr>
              <a:xfrm>
                <a:off x="5271830" y="4547323"/>
                <a:ext cx="6604482" cy="5777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AR" b="0" dirty="0"/>
                  <a:t>Maximum </a:t>
                </a:r>
                <a:r>
                  <a:rPr lang="es-AR" b="0" dirty="0" err="1"/>
                  <a:t>number</a:t>
                </a:r>
                <a:r>
                  <a:rPr lang="es-AR" b="0" dirty="0"/>
                  <a:t> </a:t>
                </a:r>
                <a:r>
                  <a:rPr lang="es-AR" b="0" dirty="0" err="1"/>
                  <a:t>of</a:t>
                </a:r>
                <a:r>
                  <a:rPr lang="es-AR" b="0" dirty="0"/>
                  <a:t> </a:t>
                </a:r>
                <a:r>
                  <a:rPr lang="es-AR" b="0" dirty="0" err="1"/>
                  <a:t>games</a:t>
                </a:r>
                <a:r>
                  <a:rPr lang="es-AR" b="0" dirty="0"/>
                  <a:t> </a:t>
                </a:r>
                <a:r>
                  <a:rPr lang="es-AR" b="0" dirty="0" err="1"/>
                  <a:t>that</a:t>
                </a:r>
                <a:r>
                  <a:rPr lang="es-AR" b="0" dirty="0"/>
                  <a:t> a </a:t>
                </a:r>
                <a:r>
                  <a:rPr lang="es-AR" b="0" dirty="0" err="1"/>
                  <a:t>team</a:t>
                </a:r>
                <a:r>
                  <a:rPr lang="es-AR" b="0" dirty="0"/>
                  <a:t> can </a:t>
                </a:r>
                <a:r>
                  <a:rPr lang="es-AR" b="0" dirty="0" err="1"/>
                  <a:t>play</a:t>
                </a:r>
                <a:r>
                  <a:rPr lang="es-AR" b="0" dirty="0"/>
                  <a:t> </a:t>
                </a:r>
                <a:r>
                  <a:rPr lang="es-AR" b="0" dirty="0" err="1"/>
                  <a:t>within</a:t>
                </a:r>
                <a:r>
                  <a:rPr lang="es-AR" b="0" dirty="0"/>
                  <a:t> </a:t>
                </a:r>
                <a:r>
                  <a:rPr lang="es-AR" b="0" dirty="0" err="1"/>
                  <a:t>every</a:t>
                </a:r>
                <a:r>
                  <a:rPr lang="es-AR" b="0" dirty="0"/>
                  <a:t> </a:t>
                </a:r>
                <a:r>
                  <a:rPr lang="es-AR" b="0" dirty="0" err="1"/>
                  <a:t>window</a:t>
                </a:r>
                <a:r>
                  <a:rPr lang="es-AR" b="0" dirty="0"/>
                  <a:t> </a:t>
                </a:r>
                <a:r>
                  <a:rPr lang="es-AR" b="0" dirty="0" err="1"/>
                  <a:t>of</a:t>
                </a:r>
                <a:r>
                  <a:rPr lang="es-A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s-A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A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s-A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s-A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A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days: </a:t>
                </a:r>
                <a14:m>
                  <m:oMath xmlns:m="http://schemas.openxmlformats.org/officeDocument/2006/math">
                    <m:r>
                      <a:rPr lang="es-A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s-A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s-A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A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A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  <m:sSub>
                          <m:sSubPr>
                            <m:ctrlPr>
                              <a:rPr lang="es-A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A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0523D1B-B872-80E5-0CAB-DACBB946F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830" y="4547323"/>
                <a:ext cx="6604482" cy="577787"/>
              </a:xfrm>
              <a:prstGeom prst="rect">
                <a:avLst/>
              </a:prstGeom>
              <a:blipFill>
                <a:blip r:embed="rId11"/>
                <a:stretch>
                  <a:fillRect l="-2216" t="-13684" b="-1789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8143995-2E98-542A-4082-542C8F1B1E1D}"/>
                  </a:ext>
                </a:extLst>
              </p:cNvPr>
              <p:cNvSpPr txBox="1"/>
              <p:nvPr/>
            </p:nvSpPr>
            <p:spPr>
              <a:xfrm>
                <a:off x="5271830" y="5207744"/>
                <a:ext cx="6604482" cy="5999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s-AR" b="0" dirty="0"/>
                  <a:t>Number </a:t>
                </a:r>
                <a:r>
                  <a:rPr lang="es-AR" b="0" dirty="0" err="1"/>
                  <a:t>of</a:t>
                </a:r>
                <a:r>
                  <a:rPr lang="es-AR" b="0" dirty="0"/>
                  <a:t> non-</a:t>
                </a:r>
                <a:r>
                  <a:rPr lang="es-AR" b="0" dirty="0" err="1"/>
                  <a:t>disrupted</a:t>
                </a:r>
                <a:r>
                  <a:rPr lang="es-AR" b="0" dirty="0"/>
                  <a:t> </a:t>
                </a:r>
                <a:r>
                  <a:rPr lang="es-AR" b="0" dirty="0" err="1"/>
                  <a:t>games</a:t>
                </a:r>
                <a:r>
                  <a:rPr lang="es-AR" b="0" dirty="0"/>
                  <a:t> a </a:t>
                </a:r>
                <a:r>
                  <a:rPr lang="es-AR" b="0" dirty="0" err="1"/>
                  <a:t>team</a:t>
                </a:r>
                <a:r>
                  <a:rPr lang="es-AR" b="0" dirty="0"/>
                  <a:t> </a:t>
                </a:r>
                <a:r>
                  <a:rPr lang="es-AR" b="0" dirty="0" err="1"/>
                  <a:t>is</a:t>
                </a:r>
                <a:r>
                  <a:rPr lang="es-AR" b="0" dirty="0"/>
                  <a:t> </a:t>
                </a:r>
                <a:r>
                  <a:rPr lang="es-AR" b="0" dirty="0" err="1"/>
                  <a:t>playing</a:t>
                </a:r>
                <a:r>
                  <a:rPr lang="es-AR" b="0" dirty="0"/>
                  <a:t> </a:t>
                </a:r>
                <a:r>
                  <a:rPr lang="es-AR" b="0" dirty="0" err="1"/>
                  <a:t>between</a:t>
                </a:r>
                <a:r>
                  <a:rPr lang="es-AR" b="0" dirty="0"/>
                  <a:t> dates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A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s-A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A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es-A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sSub>
                          <m:sSubPr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A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A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  <m:sSub>
                          <m:sSubPr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s-A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  <m:sup>
                        <m:r>
                          <a:rPr lang="es-A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8143995-2E98-542A-4082-542C8F1B1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830" y="5207744"/>
                <a:ext cx="6604482" cy="599908"/>
              </a:xfrm>
              <a:prstGeom prst="rect">
                <a:avLst/>
              </a:prstGeom>
              <a:blipFill>
                <a:blip r:embed="rId12"/>
                <a:stretch>
                  <a:fillRect l="-2216" t="-13131" b="-1717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274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4" grpId="0"/>
      <p:bldP spid="25" grpId="0"/>
      <p:bldP spid="26" grpId="0"/>
      <p:bldP spid="31" grpId="0"/>
      <p:bldP spid="22" grpId="0"/>
      <p:bldP spid="23" grpId="0"/>
      <p:bldP spid="35" grpId="0"/>
      <p:bldP spid="37" grpId="0"/>
      <p:bldP spid="38" grpId="0"/>
      <p:bldP spid="39" grpId="0"/>
      <p:bldP spid="40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0036629" cy="590931"/>
          </a:xfrm>
        </p:spPr>
        <p:txBody>
          <a:bodyPr/>
          <a:lstStyle/>
          <a:p>
            <a:r>
              <a:rPr lang="en-US" dirty="0"/>
              <a:t>Mathematical Model</a:t>
            </a:r>
            <a:endParaRPr lang="en-US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5C78A3-AA0D-512B-983B-DBAE6617707A}"/>
                  </a:ext>
                </a:extLst>
              </p:cNvPr>
              <p:cNvSpPr txBox="1"/>
              <p:nvPr/>
            </p:nvSpPr>
            <p:spPr>
              <a:xfrm>
                <a:off x="446314" y="1409075"/>
                <a:ext cx="2104550" cy="792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AR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𝑑𝑖𝑠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A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5C78A3-AA0D-512B-983B-DBAE6617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1409075"/>
                <a:ext cx="2104550" cy="792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DD1EA6-08B6-D7A5-6B77-885683BB47A9}"/>
                  </a:ext>
                </a:extLst>
              </p:cNvPr>
              <p:cNvSpPr txBox="1"/>
              <p:nvPr/>
            </p:nvSpPr>
            <p:spPr>
              <a:xfrm>
                <a:off x="446314" y="2519209"/>
                <a:ext cx="268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𝑠𝑡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DD1EA6-08B6-D7A5-6B77-885683BB4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2519209"/>
                <a:ext cx="268535" cy="276999"/>
              </a:xfrm>
              <a:prstGeom prst="rect">
                <a:avLst/>
              </a:prstGeom>
              <a:blipFill>
                <a:blip r:embed="rId4"/>
                <a:stretch>
                  <a:fillRect l="-15909" r="-15909" b="-869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F576C10-66C1-2807-513C-F7AC7AE492EE}"/>
                  </a:ext>
                </a:extLst>
              </p:cNvPr>
              <p:cNvSpPr txBox="1"/>
              <p:nvPr/>
            </p:nvSpPr>
            <p:spPr>
              <a:xfrm>
                <a:off x="446314" y="3114137"/>
                <a:ext cx="2104550" cy="884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A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≤1</m:t>
                          </m:r>
                        </m:e>
                      </m:nary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F576C10-66C1-2807-513C-F7AC7AE49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3114137"/>
                <a:ext cx="2104550" cy="884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F1B5B2-4804-6EAF-4822-2879FEA19AD5}"/>
                  </a:ext>
                </a:extLst>
              </p:cNvPr>
              <p:cNvSpPr txBox="1"/>
              <p:nvPr/>
            </p:nvSpPr>
            <p:spPr>
              <a:xfrm>
                <a:off x="10290582" y="1528178"/>
                <a:ext cx="384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F1B5B2-4804-6EAF-4822-2879FEA19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582" y="1528178"/>
                <a:ext cx="384721" cy="276999"/>
              </a:xfrm>
              <a:prstGeom prst="rect">
                <a:avLst/>
              </a:prstGeom>
              <a:blipFill>
                <a:blip r:embed="rId6"/>
                <a:stretch>
                  <a:fillRect l="-20635" r="-20635" b="-4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2E45A7-B891-CA72-D53C-AD8FF40E2B61}"/>
                  </a:ext>
                </a:extLst>
              </p:cNvPr>
              <p:cNvSpPr txBox="1"/>
              <p:nvPr/>
            </p:nvSpPr>
            <p:spPr>
              <a:xfrm>
                <a:off x="5043725" y="3324928"/>
                <a:ext cx="2104550" cy="378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</m:t>
                          </m:r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2E45A7-B891-CA72-D53C-AD8FF40E2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725" y="3324928"/>
                <a:ext cx="2104550" cy="3782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09E3D2-AB7F-CA8C-95B3-8FF8BC562B5F}"/>
                  </a:ext>
                </a:extLst>
              </p:cNvPr>
              <p:cNvSpPr txBox="1"/>
              <p:nvPr/>
            </p:nvSpPr>
            <p:spPr>
              <a:xfrm>
                <a:off x="10290581" y="3290500"/>
                <a:ext cx="384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09E3D2-AB7F-CA8C-95B3-8FF8BC562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581" y="3290500"/>
                <a:ext cx="384721" cy="276999"/>
              </a:xfrm>
              <a:prstGeom prst="rect">
                <a:avLst/>
              </a:prstGeom>
              <a:blipFill>
                <a:blip r:embed="rId8"/>
                <a:stretch>
                  <a:fillRect l="-20635" r="-20635" b="-4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E48C10-3A9A-272D-CAE6-F265AB3491B8}"/>
                  </a:ext>
                </a:extLst>
              </p:cNvPr>
              <p:cNvSpPr txBox="1"/>
              <p:nvPr/>
            </p:nvSpPr>
            <p:spPr>
              <a:xfrm>
                <a:off x="446314" y="4111024"/>
                <a:ext cx="2104550" cy="88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𝑑𝑖𝑠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bSup>
                            <m:sSubSup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 </m:t>
                              </m:r>
                              <m:sSub>
                                <m:sSub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E48C10-3A9A-272D-CAE6-F265AB349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4111024"/>
                <a:ext cx="2104550" cy="884729"/>
              </a:xfrm>
              <a:prstGeom prst="rect">
                <a:avLst/>
              </a:prstGeom>
              <a:blipFill>
                <a:blip r:embed="rId9"/>
                <a:stretch>
                  <a:fillRect r="-3507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AF80F60-26E8-FA21-3A8A-966E43358AD4}"/>
                  </a:ext>
                </a:extLst>
              </p:cNvPr>
              <p:cNvSpPr txBox="1"/>
              <p:nvPr/>
            </p:nvSpPr>
            <p:spPr>
              <a:xfrm>
                <a:off x="5043725" y="4321815"/>
                <a:ext cx="4190216" cy="378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1≤</m:t>
                      </m:r>
                      <m:sSub>
                        <m:sSub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A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A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A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s-A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≤7, 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AF80F60-26E8-FA21-3A8A-966E43358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725" y="4321815"/>
                <a:ext cx="4190216" cy="3782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6F884D-518D-44AC-2712-94493710D8E6}"/>
                  </a:ext>
                </a:extLst>
              </p:cNvPr>
              <p:cNvSpPr txBox="1"/>
              <p:nvPr/>
            </p:nvSpPr>
            <p:spPr>
              <a:xfrm>
                <a:off x="10290581" y="4287387"/>
                <a:ext cx="384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6F884D-518D-44AC-2712-94493710D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581" y="4287387"/>
                <a:ext cx="384721" cy="276999"/>
              </a:xfrm>
              <a:prstGeom prst="rect">
                <a:avLst/>
              </a:prstGeom>
              <a:blipFill>
                <a:blip r:embed="rId11"/>
                <a:stretch>
                  <a:fillRect l="-20635" r="-20635" b="-3695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9A96FA-F2F6-D665-7CB0-45AED9F3EF02}"/>
                  </a:ext>
                </a:extLst>
              </p:cNvPr>
              <p:cNvSpPr txBox="1"/>
              <p:nvPr/>
            </p:nvSpPr>
            <p:spPr>
              <a:xfrm>
                <a:off x="446314" y="5541972"/>
                <a:ext cx="21045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  <m:r>
                            <m:rPr>
                              <m:sty m:val="p"/>
                            </m:rPr>
                            <a:rPr lang="es-A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s-A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∈{0;1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9A96FA-F2F6-D665-7CB0-45AED9F3E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5541972"/>
                <a:ext cx="2104550" cy="369332"/>
              </a:xfrm>
              <a:prstGeom prst="rect">
                <a:avLst/>
              </a:prstGeom>
              <a:blipFill>
                <a:blip r:embed="rId12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3B2D97F-39EC-B09A-0591-DBF607C62686}"/>
                  </a:ext>
                </a:extLst>
              </p:cNvPr>
              <p:cNvSpPr txBox="1"/>
              <p:nvPr/>
            </p:nvSpPr>
            <p:spPr>
              <a:xfrm>
                <a:off x="5043725" y="5484067"/>
                <a:ext cx="4190216" cy="418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s-A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A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</m:t>
                          </m:r>
                        </m:sup>
                      </m:sSup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s-A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s-A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𝑓𝑟𝑒𝑒</m:t>
                          </m:r>
                        </m:sup>
                      </m:sSubSup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3B2D97F-39EC-B09A-0591-DBF607C62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725" y="5484067"/>
                <a:ext cx="4190216" cy="418256"/>
              </a:xfrm>
              <a:prstGeom prst="rect">
                <a:avLst/>
              </a:prstGeom>
              <a:blipFill>
                <a:blip r:embed="rId13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F4385FA-1B9E-8781-84CC-535CEE26D65D}"/>
                  </a:ext>
                </a:extLst>
              </p:cNvPr>
              <p:cNvSpPr txBox="1"/>
              <p:nvPr/>
            </p:nvSpPr>
            <p:spPr>
              <a:xfrm>
                <a:off x="10290581" y="5449639"/>
                <a:ext cx="384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F4385FA-1B9E-8781-84CC-535CEE26D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581" y="5449639"/>
                <a:ext cx="384721" cy="276999"/>
              </a:xfrm>
              <a:prstGeom prst="rect">
                <a:avLst/>
              </a:prstGeom>
              <a:blipFill>
                <a:blip r:embed="rId14"/>
                <a:stretch>
                  <a:fillRect l="-20635" r="-20635" b="-4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039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0036629" cy="590931"/>
          </a:xfrm>
        </p:spPr>
        <p:txBody>
          <a:bodyPr/>
          <a:lstStyle/>
          <a:p>
            <a:r>
              <a:rPr lang="en-US" dirty="0"/>
              <a:t>Mathematical Model</a:t>
            </a:r>
            <a:endParaRPr lang="en-US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5C78A3-AA0D-512B-983B-DBAE6617707A}"/>
                  </a:ext>
                </a:extLst>
              </p:cNvPr>
              <p:cNvSpPr txBox="1"/>
              <p:nvPr/>
            </p:nvSpPr>
            <p:spPr>
              <a:xfrm>
                <a:off x="446314" y="1409075"/>
                <a:ext cx="2104550" cy="792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AR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𝑑𝑖𝑠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A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5C78A3-AA0D-512B-983B-DBAE6617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1409075"/>
                <a:ext cx="2104550" cy="792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DD1EA6-08B6-D7A5-6B77-885683BB47A9}"/>
                  </a:ext>
                </a:extLst>
              </p:cNvPr>
              <p:cNvSpPr txBox="1"/>
              <p:nvPr/>
            </p:nvSpPr>
            <p:spPr>
              <a:xfrm>
                <a:off x="446314" y="2519209"/>
                <a:ext cx="268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𝑠𝑡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DD1EA6-08B6-D7A5-6B77-885683BB4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2519209"/>
                <a:ext cx="268535" cy="276999"/>
              </a:xfrm>
              <a:prstGeom prst="rect">
                <a:avLst/>
              </a:prstGeom>
              <a:blipFill>
                <a:blip r:embed="rId4"/>
                <a:stretch>
                  <a:fillRect l="-15909" r="-15909" b="-869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F576C10-66C1-2807-513C-F7AC7AE492EE}"/>
                  </a:ext>
                </a:extLst>
              </p:cNvPr>
              <p:cNvSpPr txBox="1"/>
              <p:nvPr/>
            </p:nvSpPr>
            <p:spPr>
              <a:xfrm>
                <a:off x="446314" y="3114137"/>
                <a:ext cx="2104550" cy="884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A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≤1</m:t>
                          </m:r>
                        </m:e>
                      </m:nary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F576C10-66C1-2807-513C-F7AC7AE49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3114137"/>
                <a:ext cx="2104550" cy="884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F1B5B2-4804-6EAF-4822-2879FEA19AD5}"/>
                  </a:ext>
                </a:extLst>
              </p:cNvPr>
              <p:cNvSpPr txBox="1"/>
              <p:nvPr/>
            </p:nvSpPr>
            <p:spPr>
              <a:xfrm>
                <a:off x="10290582" y="1528178"/>
                <a:ext cx="384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F1B5B2-4804-6EAF-4822-2879FEA19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582" y="1528178"/>
                <a:ext cx="384721" cy="276999"/>
              </a:xfrm>
              <a:prstGeom prst="rect">
                <a:avLst/>
              </a:prstGeom>
              <a:blipFill>
                <a:blip r:embed="rId6"/>
                <a:stretch>
                  <a:fillRect l="-20635" r="-20635" b="-4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2E45A7-B891-CA72-D53C-AD8FF40E2B61}"/>
                  </a:ext>
                </a:extLst>
              </p:cNvPr>
              <p:cNvSpPr txBox="1"/>
              <p:nvPr/>
            </p:nvSpPr>
            <p:spPr>
              <a:xfrm>
                <a:off x="5043725" y="3324928"/>
                <a:ext cx="2104550" cy="378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</m:t>
                          </m:r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2E45A7-B891-CA72-D53C-AD8FF40E2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725" y="3324928"/>
                <a:ext cx="2104550" cy="3782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09E3D2-AB7F-CA8C-95B3-8FF8BC562B5F}"/>
                  </a:ext>
                </a:extLst>
              </p:cNvPr>
              <p:cNvSpPr txBox="1"/>
              <p:nvPr/>
            </p:nvSpPr>
            <p:spPr>
              <a:xfrm>
                <a:off x="10290581" y="3290500"/>
                <a:ext cx="384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09E3D2-AB7F-CA8C-95B3-8FF8BC562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581" y="3290500"/>
                <a:ext cx="384721" cy="276999"/>
              </a:xfrm>
              <a:prstGeom prst="rect">
                <a:avLst/>
              </a:prstGeom>
              <a:blipFill>
                <a:blip r:embed="rId8"/>
                <a:stretch>
                  <a:fillRect l="-20635" r="-20635" b="-4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E48C10-3A9A-272D-CAE6-F265AB3491B8}"/>
                  </a:ext>
                </a:extLst>
              </p:cNvPr>
              <p:cNvSpPr txBox="1"/>
              <p:nvPr/>
            </p:nvSpPr>
            <p:spPr>
              <a:xfrm>
                <a:off x="446314" y="4111024"/>
                <a:ext cx="2104550" cy="88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𝑑𝑖𝑠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bSup>
                            <m:sSubSup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 </m:t>
                              </m:r>
                              <m:sSub>
                                <m:sSub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E48C10-3A9A-272D-CAE6-F265AB349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4111024"/>
                <a:ext cx="2104550" cy="884729"/>
              </a:xfrm>
              <a:prstGeom prst="rect">
                <a:avLst/>
              </a:prstGeom>
              <a:blipFill>
                <a:blip r:embed="rId9"/>
                <a:stretch>
                  <a:fillRect r="-3507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AF80F60-26E8-FA21-3A8A-966E43358AD4}"/>
                  </a:ext>
                </a:extLst>
              </p:cNvPr>
              <p:cNvSpPr txBox="1"/>
              <p:nvPr/>
            </p:nvSpPr>
            <p:spPr>
              <a:xfrm>
                <a:off x="5043725" y="4321815"/>
                <a:ext cx="4190216" cy="378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1≤</m:t>
                      </m:r>
                      <m:sSub>
                        <m:sSub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A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A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A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s-A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≤7, 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AF80F60-26E8-FA21-3A8A-966E43358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725" y="4321815"/>
                <a:ext cx="4190216" cy="3782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6F884D-518D-44AC-2712-94493710D8E6}"/>
                  </a:ext>
                </a:extLst>
              </p:cNvPr>
              <p:cNvSpPr txBox="1"/>
              <p:nvPr/>
            </p:nvSpPr>
            <p:spPr>
              <a:xfrm>
                <a:off x="10290581" y="4287387"/>
                <a:ext cx="384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6F884D-518D-44AC-2712-94493710D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581" y="4287387"/>
                <a:ext cx="384721" cy="276999"/>
              </a:xfrm>
              <a:prstGeom prst="rect">
                <a:avLst/>
              </a:prstGeom>
              <a:blipFill>
                <a:blip r:embed="rId11"/>
                <a:stretch>
                  <a:fillRect l="-20635" r="-20635" b="-3695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9A96FA-F2F6-D665-7CB0-45AED9F3EF02}"/>
                  </a:ext>
                </a:extLst>
              </p:cNvPr>
              <p:cNvSpPr txBox="1"/>
              <p:nvPr/>
            </p:nvSpPr>
            <p:spPr>
              <a:xfrm>
                <a:off x="446314" y="5541972"/>
                <a:ext cx="21045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  <m:r>
                            <m:rPr>
                              <m:sty m:val="p"/>
                            </m:rPr>
                            <a:rPr lang="es-A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s-A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∈{0;1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9A96FA-F2F6-D665-7CB0-45AED9F3E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5541972"/>
                <a:ext cx="2104550" cy="369332"/>
              </a:xfrm>
              <a:prstGeom prst="rect">
                <a:avLst/>
              </a:prstGeom>
              <a:blipFill>
                <a:blip r:embed="rId12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3B2D97F-39EC-B09A-0591-DBF607C62686}"/>
                  </a:ext>
                </a:extLst>
              </p:cNvPr>
              <p:cNvSpPr txBox="1"/>
              <p:nvPr/>
            </p:nvSpPr>
            <p:spPr>
              <a:xfrm>
                <a:off x="5043725" y="5484067"/>
                <a:ext cx="4190216" cy="418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s-A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A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</m:t>
                          </m:r>
                        </m:sup>
                      </m:sSup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s-A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s-A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𝑓𝑟𝑒𝑒</m:t>
                          </m:r>
                        </m:sup>
                      </m:sSubSup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3B2D97F-39EC-B09A-0591-DBF607C62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725" y="5484067"/>
                <a:ext cx="4190216" cy="418256"/>
              </a:xfrm>
              <a:prstGeom prst="rect">
                <a:avLst/>
              </a:prstGeom>
              <a:blipFill>
                <a:blip r:embed="rId13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F4385FA-1B9E-8781-84CC-535CEE26D65D}"/>
                  </a:ext>
                </a:extLst>
              </p:cNvPr>
              <p:cNvSpPr txBox="1"/>
              <p:nvPr/>
            </p:nvSpPr>
            <p:spPr>
              <a:xfrm>
                <a:off x="10290581" y="5449639"/>
                <a:ext cx="384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F4385FA-1B9E-8781-84CC-535CEE26D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581" y="5449639"/>
                <a:ext cx="384721" cy="276999"/>
              </a:xfrm>
              <a:prstGeom prst="rect">
                <a:avLst/>
              </a:prstGeom>
              <a:blipFill>
                <a:blip r:embed="rId14"/>
                <a:stretch>
                  <a:fillRect l="-20635" r="-20635" b="-4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B7943B-B0F2-B671-04D4-308E3E5B1C6D}"/>
              </a:ext>
            </a:extLst>
          </p:cNvPr>
          <p:cNvSpPr/>
          <p:nvPr/>
        </p:nvSpPr>
        <p:spPr>
          <a:xfrm>
            <a:off x="134911" y="1316551"/>
            <a:ext cx="10882859" cy="884729"/>
          </a:xfrm>
          <a:prstGeom prst="roundRect">
            <a:avLst/>
          </a:prstGeom>
          <a:noFill/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D5E4CE-BAE2-4BC0-B298-B2C88E9F222D}"/>
              </a:ext>
            </a:extLst>
          </p:cNvPr>
          <p:cNvSpPr txBox="1"/>
          <p:nvPr/>
        </p:nvSpPr>
        <p:spPr>
          <a:xfrm>
            <a:off x="7015396" y="578078"/>
            <a:ext cx="4002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Maximize the number of matches rescheduled on original dates 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9E4BBE-7516-456E-E998-D1C91122C71D}"/>
              </a:ext>
            </a:extLst>
          </p:cNvPr>
          <p:cNvSpPr txBox="1"/>
          <p:nvPr/>
        </p:nvSpPr>
        <p:spPr>
          <a:xfrm>
            <a:off x="6096000" y="1528178"/>
            <a:ext cx="400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Objective Function </a:t>
            </a:r>
            <a:r>
              <a:rPr lang="en-US" b="1" dirty="0" err="1"/>
              <a:t>MaxGames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40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0036629" cy="590931"/>
          </a:xfrm>
        </p:spPr>
        <p:txBody>
          <a:bodyPr/>
          <a:lstStyle/>
          <a:p>
            <a:r>
              <a:rPr lang="en-US" dirty="0"/>
              <a:t>Mathematical Model</a:t>
            </a:r>
            <a:endParaRPr lang="en-US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5C78A3-AA0D-512B-983B-DBAE6617707A}"/>
                  </a:ext>
                </a:extLst>
              </p:cNvPr>
              <p:cNvSpPr txBox="1"/>
              <p:nvPr/>
            </p:nvSpPr>
            <p:spPr>
              <a:xfrm>
                <a:off x="446314" y="1409075"/>
                <a:ext cx="2104550" cy="792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AR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𝑑𝑖𝑠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A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5C78A3-AA0D-512B-983B-DBAE6617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1409075"/>
                <a:ext cx="2104550" cy="792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DD1EA6-08B6-D7A5-6B77-885683BB47A9}"/>
                  </a:ext>
                </a:extLst>
              </p:cNvPr>
              <p:cNvSpPr txBox="1"/>
              <p:nvPr/>
            </p:nvSpPr>
            <p:spPr>
              <a:xfrm>
                <a:off x="446314" y="2519209"/>
                <a:ext cx="268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𝑠𝑡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DD1EA6-08B6-D7A5-6B77-885683BB4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2519209"/>
                <a:ext cx="268535" cy="276999"/>
              </a:xfrm>
              <a:prstGeom prst="rect">
                <a:avLst/>
              </a:prstGeom>
              <a:blipFill>
                <a:blip r:embed="rId4"/>
                <a:stretch>
                  <a:fillRect l="-15909" r="-15909" b="-869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F576C10-66C1-2807-513C-F7AC7AE492EE}"/>
                  </a:ext>
                </a:extLst>
              </p:cNvPr>
              <p:cNvSpPr txBox="1"/>
              <p:nvPr/>
            </p:nvSpPr>
            <p:spPr>
              <a:xfrm>
                <a:off x="446314" y="3114137"/>
                <a:ext cx="2104550" cy="884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A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≤1</m:t>
                          </m:r>
                        </m:e>
                      </m:nary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F576C10-66C1-2807-513C-F7AC7AE49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3114137"/>
                <a:ext cx="2104550" cy="884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F1B5B2-4804-6EAF-4822-2879FEA19AD5}"/>
                  </a:ext>
                </a:extLst>
              </p:cNvPr>
              <p:cNvSpPr txBox="1"/>
              <p:nvPr/>
            </p:nvSpPr>
            <p:spPr>
              <a:xfrm>
                <a:off x="10290582" y="1528178"/>
                <a:ext cx="384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F1B5B2-4804-6EAF-4822-2879FEA19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582" y="1528178"/>
                <a:ext cx="384721" cy="276999"/>
              </a:xfrm>
              <a:prstGeom prst="rect">
                <a:avLst/>
              </a:prstGeom>
              <a:blipFill>
                <a:blip r:embed="rId6"/>
                <a:stretch>
                  <a:fillRect l="-20635" r="-20635" b="-4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2E45A7-B891-CA72-D53C-AD8FF40E2B61}"/>
                  </a:ext>
                </a:extLst>
              </p:cNvPr>
              <p:cNvSpPr txBox="1"/>
              <p:nvPr/>
            </p:nvSpPr>
            <p:spPr>
              <a:xfrm>
                <a:off x="5043725" y="3324928"/>
                <a:ext cx="2104550" cy="378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</m:t>
                          </m:r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2E45A7-B891-CA72-D53C-AD8FF40E2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725" y="3324928"/>
                <a:ext cx="2104550" cy="3782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09E3D2-AB7F-CA8C-95B3-8FF8BC562B5F}"/>
                  </a:ext>
                </a:extLst>
              </p:cNvPr>
              <p:cNvSpPr txBox="1"/>
              <p:nvPr/>
            </p:nvSpPr>
            <p:spPr>
              <a:xfrm>
                <a:off x="10290581" y="3290500"/>
                <a:ext cx="384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09E3D2-AB7F-CA8C-95B3-8FF8BC562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581" y="3290500"/>
                <a:ext cx="384721" cy="276999"/>
              </a:xfrm>
              <a:prstGeom prst="rect">
                <a:avLst/>
              </a:prstGeom>
              <a:blipFill>
                <a:blip r:embed="rId8"/>
                <a:stretch>
                  <a:fillRect l="-20635" r="-20635" b="-4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E48C10-3A9A-272D-CAE6-F265AB3491B8}"/>
                  </a:ext>
                </a:extLst>
              </p:cNvPr>
              <p:cNvSpPr txBox="1"/>
              <p:nvPr/>
            </p:nvSpPr>
            <p:spPr>
              <a:xfrm>
                <a:off x="446314" y="4111024"/>
                <a:ext cx="2104550" cy="88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𝑑𝑖𝑠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bSup>
                            <m:sSubSup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 </m:t>
                              </m:r>
                              <m:sSub>
                                <m:sSub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E48C10-3A9A-272D-CAE6-F265AB349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4111024"/>
                <a:ext cx="2104550" cy="884729"/>
              </a:xfrm>
              <a:prstGeom prst="rect">
                <a:avLst/>
              </a:prstGeom>
              <a:blipFill>
                <a:blip r:embed="rId9"/>
                <a:stretch>
                  <a:fillRect r="-3507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AF80F60-26E8-FA21-3A8A-966E43358AD4}"/>
                  </a:ext>
                </a:extLst>
              </p:cNvPr>
              <p:cNvSpPr txBox="1"/>
              <p:nvPr/>
            </p:nvSpPr>
            <p:spPr>
              <a:xfrm>
                <a:off x="5043725" y="4321815"/>
                <a:ext cx="4190216" cy="378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1≤</m:t>
                      </m:r>
                      <m:sSub>
                        <m:sSub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A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A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A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s-A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≤7, 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AF80F60-26E8-FA21-3A8A-966E43358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725" y="4321815"/>
                <a:ext cx="4190216" cy="3782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6F884D-518D-44AC-2712-94493710D8E6}"/>
                  </a:ext>
                </a:extLst>
              </p:cNvPr>
              <p:cNvSpPr txBox="1"/>
              <p:nvPr/>
            </p:nvSpPr>
            <p:spPr>
              <a:xfrm>
                <a:off x="10290581" y="4287387"/>
                <a:ext cx="384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6F884D-518D-44AC-2712-94493710D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581" y="4287387"/>
                <a:ext cx="384721" cy="276999"/>
              </a:xfrm>
              <a:prstGeom prst="rect">
                <a:avLst/>
              </a:prstGeom>
              <a:blipFill>
                <a:blip r:embed="rId11"/>
                <a:stretch>
                  <a:fillRect l="-20635" r="-20635" b="-3695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9A96FA-F2F6-D665-7CB0-45AED9F3EF02}"/>
                  </a:ext>
                </a:extLst>
              </p:cNvPr>
              <p:cNvSpPr txBox="1"/>
              <p:nvPr/>
            </p:nvSpPr>
            <p:spPr>
              <a:xfrm>
                <a:off x="446314" y="5541972"/>
                <a:ext cx="21045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  <m:r>
                            <m:rPr>
                              <m:sty m:val="p"/>
                            </m:rPr>
                            <a:rPr lang="es-A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s-A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∈{0;1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9A96FA-F2F6-D665-7CB0-45AED9F3E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5541972"/>
                <a:ext cx="2104550" cy="369332"/>
              </a:xfrm>
              <a:prstGeom prst="rect">
                <a:avLst/>
              </a:prstGeom>
              <a:blipFill>
                <a:blip r:embed="rId12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3B2D97F-39EC-B09A-0591-DBF607C62686}"/>
                  </a:ext>
                </a:extLst>
              </p:cNvPr>
              <p:cNvSpPr txBox="1"/>
              <p:nvPr/>
            </p:nvSpPr>
            <p:spPr>
              <a:xfrm>
                <a:off x="5043725" y="5484067"/>
                <a:ext cx="4190216" cy="418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s-A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A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</m:t>
                          </m:r>
                        </m:sup>
                      </m:sSup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s-A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s-A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𝑓𝑟𝑒𝑒</m:t>
                          </m:r>
                        </m:sup>
                      </m:sSubSup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3B2D97F-39EC-B09A-0591-DBF607C62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725" y="5484067"/>
                <a:ext cx="4190216" cy="418256"/>
              </a:xfrm>
              <a:prstGeom prst="rect">
                <a:avLst/>
              </a:prstGeom>
              <a:blipFill>
                <a:blip r:embed="rId13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F4385FA-1B9E-8781-84CC-535CEE26D65D}"/>
                  </a:ext>
                </a:extLst>
              </p:cNvPr>
              <p:cNvSpPr txBox="1"/>
              <p:nvPr/>
            </p:nvSpPr>
            <p:spPr>
              <a:xfrm>
                <a:off x="10290581" y="5449639"/>
                <a:ext cx="384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F4385FA-1B9E-8781-84CC-535CEE26D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581" y="5449639"/>
                <a:ext cx="384721" cy="276999"/>
              </a:xfrm>
              <a:prstGeom prst="rect">
                <a:avLst/>
              </a:prstGeom>
              <a:blipFill>
                <a:blip r:embed="rId14"/>
                <a:stretch>
                  <a:fillRect l="-20635" r="-20635" b="-4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B7943B-B0F2-B671-04D4-308E3E5B1C6D}"/>
              </a:ext>
            </a:extLst>
          </p:cNvPr>
          <p:cNvSpPr/>
          <p:nvPr/>
        </p:nvSpPr>
        <p:spPr>
          <a:xfrm>
            <a:off x="134911" y="3093337"/>
            <a:ext cx="10882859" cy="884729"/>
          </a:xfrm>
          <a:prstGeom prst="roundRect">
            <a:avLst/>
          </a:prstGeom>
          <a:noFill/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D5E4CE-BAE2-4BC0-B298-B2C88E9F222D}"/>
              </a:ext>
            </a:extLst>
          </p:cNvPr>
          <p:cNvSpPr txBox="1"/>
          <p:nvPr/>
        </p:nvSpPr>
        <p:spPr>
          <a:xfrm>
            <a:off x="6910465" y="2331210"/>
            <a:ext cx="4002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Each match should be scheduled not more than once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1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0036629" cy="590931"/>
          </a:xfrm>
        </p:spPr>
        <p:txBody>
          <a:bodyPr/>
          <a:lstStyle/>
          <a:p>
            <a:r>
              <a:rPr lang="en-US" dirty="0"/>
              <a:t>Mathematical Model</a:t>
            </a:r>
            <a:endParaRPr lang="en-US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5C78A3-AA0D-512B-983B-DBAE6617707A}"/>
                  </a:ext>
                </a:extLst>
              </p:cNvPr>
              <p:cNvSpPr txBox="1"/>
              <p:nvPr/>
            </p:nvSpPr>
            <p:spPr>
              <a:xfrm>
                <a:off x="446314" y="1409075"/>
                <a:ext cx="2104550" cy="792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AR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𝑑𝑖𝑠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A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5C78A3-AA0D-512B-983B-DBAE6617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1409075"/>
                <a:ext cx="2104550" cy="792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DD1EA6-08B6-D7A5-6B77-885683BB47A9}"/>
                  </a:ext>
                </a:extLst>
              </p:cNvPr>
              <p:cNvSpPr txBox="1"/>
              <p:nvPr/>
            </p:nvSpPr>
            <p:spPr>
              <a:xfrm>
                <a:off x="446314" y="2519209"/>
                <a:ext cx="268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𝑠𝑡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DD1EA6-08B6-D7A5-6B77-885683BB4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2519209"/>
                <a:ext cx="268535" cy="276999"/>
              </a:xfrm>
              <a:prstGeom prst="rect">
                <a:avLst/>
              </a:prstGeom>
              <a:blipFill>
                <a:blip r:embed="rId4"/>
                <a:stretch>
                  <a:fillRect l="-15909" r="-15909" b="-869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F576C10-66C1-2807-513C-F7AC7AE492EE}"/>
                  </a:ext>
                </a:extLst>
              </p:cNvPr>
              <p:cNvSpPr txBox="1"/>
              <p:nvPr/>
            </p:nvSpPr>
            <p:spPr>
              <a:xfrm>
                <a:off x="446314" y="3114137"/>
                <a:ext cx="2104550" cy="884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A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≤1</m:t>
                          </m:r>
                        </m:e>
                      </m:nary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F576C10-66C1-2807-513C-F7AC7AE49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3114137"/>
                <a:ext cx="2104550" cy="884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F1B5B2-4804-6EAF-4822-2879FEA19AD5}"/>
                  </a:ext>
                </a:extLst>
              </p:cNvPr>
              <p:cNvSpPr txBox="1"/>
              <p:nvPr/>
            </p:nvSpPr>
            <p:spPr>
              <a:xfrm>
                <a:off x="10290582" y="1528178"/>
                <a:ext cx="384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F1B5B2-4804-6EAF-4822-2879FEA19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582" y="1528178"/>
                <a:ext cx="384721" cy="276999"/>
              </a:xfrm>
              <a:prstGeom prst="rect">
                <a:avLst/>
              </a:prstGeom>
              <a:blipFill>
                <a:blip r:embed="rId6"/>
                <a:stretch>
                  <a:fillRect l="-20635" r="-20635" b="-4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2E45A7-B891-CA72-D53C-AD8FF40E2B61}"/>
                  </a:ext>
                </a:extLst>
              </p:cNvPr>
              <p:cNvSpPr txBox="1"/>
              <p:nvPr/>
            </p:nvSpPr>
            <p:spPr>
              <a:xfrm>
                <a:off x="5043725" y="3324928"/>
                <a:ext cx="2104550" cy="378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</m:t>
                          </m:r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2E45A7-B891-CA72-D53C-AD8FF40E2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725" y="3324928"/>
                <a:ext cx="2104550" cy="3782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09E3D2-AB7F-CA8C-95B3-8FF8BC562B5F}"/>
                  </a:ext>
                </a:extLst>
              </p:cNvPr>
              <p:cNvSpPr txBox="1"/>
              <p:nvPr/>
            </p:nvSpPr>
            <p:spPr>
              <a:xfrm>
                <a:off x="10290581" y="3290500"/>
                <a:ext cx="384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09E3D2-AB7F-CA8C-95B3-8FF8BC562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581" y="3290500"/>
                <a:ext cx="384721" cy="276999"/>
              </a:xfrm>
              <a:prstGeom prst="rect">
                <a:avLst/>
              </a:prstGeom>
              <a:blipFill>
                <a:blip r:embed="rId8"/>
                <a:stretch>
                  <a:fillRect l="-20635" r="-20635" b="-4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E48C10-3A9A-272D-CAE6-F265AB3491B8}"/>
                  </a:ext>
                </a:extLst>
              </p:cNvPr>
              <p:cNvSpPr txBox="1"/>
              <p:nvPr/>
            </p:nvSpPr>
            <p:spPr>
              <a:xfrm>
                <a:off x="446314" y="4111024"/>
                <a:ext cx="2104550" cy="88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𝑑𝑖𝑠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bSup>
                            <m:sSubSup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 </m:t>
                              </m:r>
                              <m:sSub>
                                <m:sSub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E48C10-3A9A-272D-CAE6-F265AB349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4111024"/>
                <a:ext cx="2104550" cy="884729"/>
              </a:xfrm>
              <a:prstGeom prst="rect">
                <a:avLst/>
              </a:prstGeom>
              <a:blipFill>
                <a:blip r:embed="rId9"/>
                <a:stretch>
                  <a:fillRect r="-3507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AF80F60-26E8-FA21-3A8A-966E43358AD4}"/>
                  </a:ext>
                </a:extLst>
              </p:cNvPr>
              <p:cNvSpPr txBox="1"/>
              <p:nvPr/>
            </p:nvSpPr>
            <p:spPr>
              <a:xfrm>
                <a:off x="5043725" y="4321815"/>
                <a:ext cx="4190216" cy="378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1≤</m:t>
                      </m:r>
                      <m:sSub>
                        <m:sSub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A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A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A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s-A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≤7, 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AF80F60-26E8-FA21-3A8A-966E43358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725" y="4321815"/>
                <a:ext cx="4190216" cy="3782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6F884D-518D-44AC-2712-94493710D8E6}"/>
                  </a:ext>
                </a:extLst>
              </p:cNvPr>
              <p:cNvSpPr txBox="1"/>
              <p:nvPr/>
            </p:nvSpPr>
            <p:spPr>
              <a:xfrm>
                <a:off x="10290581" y="4287387"/>
                <a:ext cx="384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6F884D-518D-44AC-2712-94493710D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581" y="4287387"/>
                <a:ext cx="384721" cy="276999"/>
              </a:xfrm>
              <a:prstGeom prst="rect">
                <a:avLst/>
              </a:prstGeom>
              <a:blipFill>
                <a:blip r:embed="rId11"/>
                <a:stretch>
                  <a:fillRect l="-20635" r="-20635" b="-3695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9A96FA-F2F6-D665-7CB0-45AED9F3EF02}"/>
                  </a:ext>
                </a:extLst>
              </p:cNvPr>
              <p:cNvSpPr txBox="1"/>
              <p:nvPr/>
            </p:nvSpPr>
            <p:spPr>
              <a:xfrm>
                <a:off x="446314" y="5541972"/>
                <a:ext cx="21045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  <m:r>
                            <m:rPr>
                              <m:sty m:val="p"/>
                            </m:rPr>
                            <a:rPr lang="es-A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s-A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∈{0;1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9A96FA-F2F6-D665-7CB0-45AED9F3E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5541972"/>
                <a:ext cx="2104550" cy="369332"/>
              </a:xfrm>
              <a:prstGeom prst="rect">
                <a:avLst/>
              </a:prstGeom>
              <a:blipFill>
                <a:blip r:embed="rId12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3B2D97F-39EC-B09A-0591-DBF607C62686}"/>
                  </a:ext>
                </a:extLst>
              </p:cNvPr>
              <p:cNvSpPr txBox="1"/>
              <p:nvPr/>
            </p:nvSpPr>
            <p:spPr>
              <a:xfrm>
                <a:off x="5043725" y="5484067"/>
                <a:ext cx="4190216" cy="418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s-A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A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</m:t>
                          </m:r>
                        </m:sup>
                      </m:sSup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s-A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s-A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𝑓𝑟𝑒𝑒</m:t>
                          </m:r>
                        </m:sup>
                      </m:sSubSup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3B2D97F-39EC-B09A-0591-DBF607C62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725" y="5484067"/>
                <a:ext cx="4190216" cy="418256"/>
              </a:xfrm>
              <a:prstGeom prst="rect">
                <a:avLst/>
              </a:prstGeom>
              <a:blipFill>
                <a:blip r:embed="rId13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F4385FA-1B9E-8781-84CC-535CEE26D65D}"/>
                  </a:ext>
                </a:extLst>
              </p:cNvPr>
              <p:cNvSpPr txBox="1"/>
              <p:nvPr/>
            </p:nvSpPr>
            <p:spPr>
              <a:xfrm>
                <a:off x="10290581" y="5449639"/>
                <a:ext cx="384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F4385FA-1B9E-8781-84CC-535CEE26D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581" y="5449639"/>
                <a:ext cx="384721" cy="276999"/>
              </a:xfrm>
              <a:prstGeom prst="rect">
                <a:avLst/>
              </a:prstGeom>
              <a:blipFill>
                <a:blip r:embed="rId14"/>
                <a:stretch>
                  <a:fillRect l="-20635" r="-20635" b="-4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B7943B-B0F2-B671-04D4-308E3E5B1C6D}"/>
              </a:ext>
            </a:extLst>
          </p:cNvPr>
          <p:cNvSpPr/>
          <p:nvPr/>
        </p:nvSpPr>
        <p:spPr>
          <a:xfrm>
            <a:off x="29980" y="4122021"/>
            <a:ext cx="10882859" cy="884729"/>
          </a:xfrm>
          <a:prstGeom prst="roundRect">
            <a:avLst/>
          </a:prstGeom>
          <a:noFill/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D5E4CE-BAE2-4BC0-B298-B2C88E9F222D}"/>
              </a:ext>
            </a:extLst>
          </p:cNvPr>
          <p:cNvSpPr txBox="1"/>
          <p:nvPr/>
        </p:nvSpPr>
        <p:spPr>
          <a:xfrm>
            <a:off x="6820524" y="3664000"/>
            <a:ext cx="400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Respect scheduling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9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0036629" cy="590931"/>
          </a:xfrm>
        </p:spPr>
        <p:txBody>
          <a:bodyPr/>
          <a:lstStyle/>
          <a:p>
            <a:r>
              <a:rPr lang="en-US" dirty="0"/>
              <a:t>Mathematical Model</a:t>
            </a:r>
            <a:endParaRPr lang="en-US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5C78A3-AA0D-512B-983B-DBAE6617707A}"/>
                  </a:ext>
                </a:extLst>
              </p:cNvPr>
              <p:cNvSpPr txBox="1"/>
              <p:nvPr/>
            </p:nvSpPr>
            <p:spPr>
              <a:xfrm>
                <a:off x="446314" y="1409075"/>
                <a:ext cx="2104550" cy="792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AR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𝑑𝑖𝑠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A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5C78A3-AA0D-512B-983B-DBAE66177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1409075"/>
                <a:ext cx="2104550" cy="792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DD1EA6-08B6-D7A5-6B77-885683BB47A9}"/>
                  </a:ext>
                </a:extLst>
              </p:cNvPr>
              <p:cNvSpPr txBox="1"/>
              <p:nvPr/>
            </p:nvSpPr>
            <p:spPr>
              <a:xfrm>
                <a:off x="446314" y="2519209"/>
                <a:ext cx="268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𝑠𝑡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4DD1EA6-08B6-D7A5-6B77-885683BB4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2519209"/>
                <a:ext cx="268535" cy="276999"/>
              </a:xfrm>
              <a:prstGeom prst="rect">
                <a:avLst/>
              </a:prstGeom>
              <a:blipFill>
                <a:blip r:embed="rId4"/>
                <a:stretch>
                  <a:fillRect l="-15909" r="-15909" b="-869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F576C10-66C1-2807-513C-F7AC7AE492EE}"/>
                  </a:ext>
                </a:extLst>
              </p:cNvPr>
              <p:cNvSpPr txBox="1"/>
              <p:nvPr/>
            </p:nvSpPr>
            <p:spPr>
              <a:xfrm>
                <a:off x="446314" y="3114137"/>
                <a:ext cx="2104550" cy="884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A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≤1</m:t>
                          </m:r>
                        </m:e>
                      </m:nary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F576C10-66C1-2807-513C-F7AC7AE49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3114137"/>
                <a:ext cx="2104550" cy="8845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F1B5B2-4804-6EAF-4822-2879FEA19AD5}"/>
                  </a:ext>
                </a:extLst>
              </p:cNvPr>
              <p:cNvSpPr txBox="1"/>
              <p:nvPr/>
            </p:nvSpPr>
            <p:spPr>
              <a:xfrm>
                <a:off x="10290582" y="1528178"/>
                <a:ext cx="384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0F1B5B2-4804-6EAF-4822-2879FEA19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582" y="1528178"/>
                <a:ext cx="384721" cy="276999"/>
              </a:xfrm>
              <a:prstGeom prst="rect">
                <a:avLst/>
              </a:prstGeom>
              <a:blipFill>
                <a:blip r:embed="rId6"/>
                <a:stretch>
                  <a:fillRect l="-20635" r="-20635" b="-4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2E45A7-B891-CA72-D53C-AD8FF40E2B61}"/>
                  </a:ext>
                </a:extLst>
              </p:cNvPr>
              <p:cNvSpPr txBox="1"/>
              <p:nvPr/>
            </p:nvSpPr>
            <p:spPr>
              <a:xfrm>
                <a:off x="5043725" y="3324928"/>
                <a:ext cx="2104550" cy="378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</m:t>
                          </m:r>
                        </m:sup>
                      </m:sSup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42E45A7-B891-CA72-D53C-AD8FF40E2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725" y="3324928"/>
                <a:ext cx="2104550" cy="3782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09E3D2-AB7F-CA8C-95B3-8FF8BC562B5F}"/>
                  </a:ext>
                </a:extLst>
              </p:cNvPr>
              <p:cNvSpPr txBox="1"/>
              <p:nvPr/>
            </p:nvSpPr>
            <p:spPr>
              <a:xfrm>
                <a:off x="10290581" y="3290500"/>
                <a:ext cx="384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109E3D2-AB7F-CA8C-95B3-8FF8BC562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581" y="3290500"/>
                <a:ext cx="384721" cy="276999"/>
              </a:xfrm>
              <a:prstGeom prst="rect">
                <a:avLst/>
              </a:prstGeom>
              <a:blipFill>
                <a:blip r:embed="rId8"/>
                <a:stretch>
                  <a:fillRect l="-20635" r="-20635" b="-4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E48C10-3A9A-272D-CAE6-F265AB3491B8}"/>
                  </a:ext>
                </a:extLst>
              </p:cNvPr>
              <p:cNvSpPr txBox="1"/>
              <p:nvPr/>
            </p:nvSpPr>
            <p:spPr>
              <a:xfrm>
                <a:off x="446314" y="4111024"/>
                <a:ext cx="2104550" cy="88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𝑑𝑖𝑠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sSubSup>
                            <m:sSubSupPr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sSub>
                            <m:sSubPr>
                              <m:ctrlP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s-A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 </m:t>
                              </m:r>
                              <m:sSub>
                                <m:sSubPr>
                                  <m:ctrlP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A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9E48C10-3A9A-272D-CAE6-F265AB349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4111024"/>
                <a:ext cx="2104550" cy="884729"/>
              </a:xfrm>
              <a:prstGeom prst="rect">
                <a:avLst/>
              </a:prstGeom>
              <a:blipFill>
                <a:blip r:embed="rId9"/>
                <a:stretch>
                  <a:fillRect r="-35072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AF80F60-26E8-FA21-3A8A-966E43358AD4}"/>
                  </a:ext>
                </a:extLst>
              </p:cNvPr>
              <p:cNvSpPr txBox="1"/>
              <p:nvPr/>
            </p:nvSpPr>
            <p:spPr>
              <a:xfrm>
                <a:off x="5043725" y="4321815"/>
                <a:ext cx="4190216" cy="3782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1≤</m:t>
                      </m:r>
                      <m:sSub>
                        <m:sSubPr>
                          <m:ctrlP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A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A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s-A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lang="es-A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≤7, 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AF80F60-26E8-FA21-3A8A-966E43358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725" y="4321815"/>
                <a:ext cx="4190216" cy="3782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6F884D-518D-44AC-2712-94493710D8E6}"/>
                  </a:ext>
                </a:extLst>
              </p:cNvPr>
              <p:cNvSpPr txBox="1"/>
              <p:nvPr/>
            </p:nvSpPr>
            <p:spPr>
              <a:xfrm>
                <a:off x="10290581" y="4287387"/>
                <a:ext cx="384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(3)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26F884D-518D-44AC-2712-94493710D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581" y="4287387"/>
                <a:ext cx="384721" cy="276999"/>
              </a:xfrm>
              <a:prstGeom prst="rect">
                <a:avLst/>
              </a:prstGeom>
              <a:blipFill>
                <a:blip r:embed="rId11"/>
                <a:stretch>
                  <a:fillRect l="-20635" r="-20635" b="-3695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9A96FA-F2F6-D665-7CB0-45AED9F3EF02}"/>
                  </a:ext>
                </a:extLst>
              </p:cNvPr>
              <p:cNvSpPr txBox="1"/>
              <p:nvPr/>
            </p:nvSpPr>
            <p:spPr>
              <a:xfrm>
                <a:off x="446314" y="5541972"/>
                <a:ext cx="21045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  <m:r>
                            <m:rPr>
                              <m:sty m:val="p"/>
                            </m:rPr>
                            <a:rPr lang="es-A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  <m:r>
                            <a:rPr lang="es-AR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∈{0;1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19A96FA-F2F6-D665-7CB0-45AED9F3E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5541972"/>
                <a:ext cx="2104550" cy="369332"/>
              </a:xfrm>
              <a:prstGeom prst="rect">
                <a:avLst/>
              </a:prstGeom>
              <a:blipFill>
                <a:blip r:embed="rId12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3B2D97F-39EC-B09A-0591-DBF607C62686}"/>
                  </a:ext>
                </a:extLst>
              </p:cNvPr>
              <p:cNvSpPr txBox="1"/>
              <p:nvPr/>
            </p:nvSpPr>
            <p:spPr>
              <a:xfrm>
                <a:off x="5043725" y="5484067"/>
                <a:ext cx="4190216" cy="4182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A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s-A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A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</m:t>
                          </m:r>
                        </m:sup>
                      </m:sSup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s-A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s-A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A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s-A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s-A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𝑓𝑟𝑒𝑒</m:t>
                          </m:r>
                        </m:sup>
                      </m:sSubSup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3B2D97F-39EC-B09A-0591-DBF607C62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725" y="5484067"/>
                <a:ext cx="4190216" cy="418256"/>
              </a:xfrm>
              <a:prstGeom prst="rect">
                <a:avLst/>
              </a:prstGeom>
              <a:blipFill>
                <a:blip r:embed="rId13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F4385FA-1B9E-8781-84CC-535CEE26D65D}"/>
                  </a:ext>
                </a:extLst>
              </p:cNvPr>
              <p:cNvSpPr txBox="1"/>
              <p:nvPr/>
            </p:nvSpPr>
            <p:spPr>
              <a:xfrm>
                <a:off x="10290581" y="5449639"/>
                <a:ext cx="384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0" i="1" smtClean="0">
                          <a:latin typeface="Cambria Math" panose="02040503050406030204" pitchFamily="18" charset="0"/>
                        </a:rPr>
                        <m:t>(4)</m:t>
                      </m:r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F4385FA-1B9E-8781-84CC-535CEE26D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0581" y="5449639"/>
                <a:ext cx="384721" cy="276999"/>
              </a:xfrm>
              <a:prstGeom prst="rect">
                <a:avLst/>
              </a:prstGeom>
              <a:blipFill>
                <a:blip r:embed="rId14"/>
                <a:stretch>
                  <a:fillRect l="-20635" r="-20635" b="-4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5B7943B-B0F2-B671-04D4-308E3E5B1C6D}"/>
              </a:ext>
            </a:extLst>
          </p:cNvPr>
          <p:cNvSpPr/>
          <p:nvPr/>
        </p:nvSpPr>
        <p:spPr>
          <a:xfrm>
            <a:off x="104931" y="5273276"/>
            <a:ext cx="10882859" cy="884729"/>
          </a:xfrm>
          <a:prstGeom prst="roundRect">
            <a:avLst/>
          </a:prstGeom>
          <a:noFill/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D5E4CE-BAE2-4BC0-B298-B2C88E9F222D}"/>
              </a:ext>
            </a:extLst>
          </p:cNvPr>
          <p:cNvSpPr txBox="1"/>
          <p:nvPr/>
        </p:nvSpPr>
        <p:spPr>
          <a:xfrm>
            <a:off x="6895475" y="4815255"/>
            <a:ext cx="4002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Variable 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69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0036629" cy="590931"/>
          </a:xfrm>
        </p:spPr>
        <p:txBody>
          <a:bodyPr/>
          <a:lstStyle/>
          <a:p>
            <a:r>
              <a:rPr lang="en-US" dirty="0"/>
              <a:t>Another way to distribute matches</a:t>
            </a:r>
            <a:endParaRPr lang="en-US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282C70-6281-4982-8FD1-0F08A1094121}"/>
                  </a:ext>
                </a:extLst>
              </p:cNvPr>
              <p:cNvSpPr txBox="1"/>
              <p:nvPr/>
            </p:nvSpPr>
            <p:spPr>
              <a:xfrm>
                <a:off x="359228" y="1168301"/>
                <a:ext cx="112014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As part of the continuation of our work, we define a new objective function</a:t>
                </a:r>
              </a:p>
              <a:p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Objective #2: Minimize the day difference between the original and new date (</a:t>
                </a:r>
                <a:r>
                  <a:rPr lang="en-US" b="1" dirty="0" err="1"/>
                  <a:t>MinDiff</a:t>
                </a:r>
                <a:r>
                  <a:rPr lang="en-US" b="1" dirty="0"/>
                  <a:t>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A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s-A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A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A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s-AR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The number of days between the original date of match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date </a:t>
                </a:r>
                <a14:m>
                  <m:oMath xmlns:m="http://schemas.openxmlformats.org/officeDocument/2006/math">
                    <m:r>
                      <a:rPr lang="es-A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282C70-6281-4982-8FD1-0F08A1094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28" y="1168301"/>
                <a:ext cx="11201400" cy="1477328"/>
              </a:xfrm>
              <a:prstGeom prst="rect">
                <a:avLst/>
              </a:prstGeom>
              <a:blipFill>
                <a:blip r:embed="rId3"/>
                <a:stretch>
                  <a:fillRect l="-490" t="-2479" b="-578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2B2BE80-15D3-4300-A902-82582900E313}"/>
                  </a:ext>
                </a:extLst>
              </p:cNvPr>
              <p:cNvSpPr txBox="1"/>
              <p:nvPr/>
            </p:nvSpPr>
            <p:spPr>
              <a:xfrm>
                <a:off x="10737323" y="3128917"/>
                <a:ext cx="3847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A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2B2BE80-15D3-4300-A902-82582900E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7323" y="3128917"/>
                <a:ext cx="384721" cy="276999"/>
              </a:xfrm>
              <a:prstGeom prst="rect">
                <a:avLst/>
              </a:prstGeom>
              <a:blipFill>
                <a:blip r:embed="rId4"/>
                <a:stretch>
                  <a:fillRect l="-20635" r="-20635" b="-3695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7467C5-2E61-4B3E-A9A9-3CC0C4210848}"/>
                  </a:ext>
                </a:extLst>
              </p:cNvPr>
              <p:cNvSpPr txBox="1"/>
              <p:nvPr/>
            </p:nvSpPr>
            <p:spPr>
              <a:xfrm>
                <a:off x="359228" y="3889206"/>
                <a:ext cx="11201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we use this objective function, constraint </a:t>
                </a:r>
                <a14:m>
                  <m:oMath xmlns:m="http://schemas.openxmlformats.org/officeDocument/2006/math">
                    <m:r>
                      <a:rPr lang="es-AR" b="0" i="1" smtClean="0">
                        <a:latin typeface="Cambria Math" panose="02040503050406030204" pitchFamily="18" charset="0"/>
                      </a:rPr>
                      <m:t>(2)</m:t>
                    </m:r>
                  </m:oMath>
                </a14:m>
                <a:r>
                  <a:rPr lang="en-US" dirty="0"/>
                  <a:t> must be set to equality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7467C5-2E61-4B3E-A9A9-3CC0C4210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228" y="3889206"/>
                <a:ext cx="11201400" cy="369332"/>
              </a:xfrm>
              <a:prstGeom prst="rect">
                <a:avLst/>
              </a:prstGeom>
              <a:blipFill>
                <a:blip r:embed="rId5"/>
                <a:stretch>
                  <a:fillRect l="-490" t="-9836" b="-245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73B157-E765-DA13-9BA5-2FAAC9FAF6FB}"/>
                  </a:ext>
                </a:extLst>
              </p:cNvPr>
              <p:cNvSpPr txBox="1"/>
              <p:nvPr/>
            </p:nvSpPr>
            <p:spPr>
              <a:xfrm>
                <a:off x="446314" y="2871315"/>
                <a:ext cx="2620333" cy="7922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A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AR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A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A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𝑑𝑖𝑠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AR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A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A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i="1" dirty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s-AR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AR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s-A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A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73B157-E765-DA13-9BA5-2FAAC9FAF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2871315"/>
                <a:ext cx="2620333" cy="7922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10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6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Results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B8303B-9502-480C-9C51-6EF9094D5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smtClean="0">
                <a:solidFill>
                  <a:schemeClr val="bg1"/>
                </a:solidFill>
              </a:rPr>
              <a:pPr/>
              <a:t>18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AE2B4-3D8E-4F33-BE80-2A9757338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864455B-5898-49DB-9446-87D3AC886F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1132" b="311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38658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set up the analysis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306286"/>
            <a:ext cx="10863942" cy="492685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 order to get a better understanding of the performance of our solution we try to replicate the rescheduling process for the suspended games of the 2020-21 NBA season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Rescheduling methodology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Monthly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</a:rPr>
              <a:t>Post All-Star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33E3FE-925D-C4BB-FBC0-F1A59F106865}"/>
              </a:ext>
            </a:extLst>
          </p:cNvPr>
          <p:cNvSpPr/>
          <p:nvPr/>
        </p:nvSpPr>
        <p:spPr>
          <a:xfrm>
            <a:off x="584616" y="3025339"/>
            <a:ext cx="1409076" cy="4497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err="1">
                <a:solidFill>
                  <a:schemeClr val="tx1"/>
                </a:solidFill>
              </a:rPr>
              <a:t>Dec</a:t>
            </a:r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F6A4C8-48F2-5E20-4198-0371A4104EC7}"/>
              </a:ext>
            </a:extLst>
          </p:cNvPr>
          <p:cNvSpPr/>
          <p:nvPr/>
        </p:nvSpPr>
        <p:spPr>
          <a:xfrm>
            <a:off x="1993692" y="3025339"/>
            <a:ext cx="1409076" cy="4497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tx1"/>
                </a:solidFill>
              </a:rPr>
              <a:t>Jan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7B6FA3-DD34-5A34-321B-B032F12139F5}"/>
              </a:ext>
            </a:extLst>
          </p:cNvPr>
          <p:cNvSpPr/>
          <p:nvPr/>
        </p:nvSpPr>
        <p:spPr>
          <a:xfrm>
            <a:off x="3402768" y="3025339"/>
            <a:ext cx="1409076" cy="4497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tx1"/>
                </a:solidFill>
              </a:rPr>
              <a:t>Feb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8B2293-4C3B-F1A0-6774-0ABA42CF7072}"/>
              </a:ext>
            </a:extLst>
          </p:cNvPr>
          <p:cNvSpPr/>
          <p:nvPr/>
        </p:nvSpPr>
        <p:spPr>
          <a:xfrm>
            <a:off x="4811844" y="3025339"/>
            <a:ext cx="1409076" cy="4497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tx1"/>
                </a:solidFill>
              </a:rPr>
              <a:t>Mar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E40DDE-7A3D-2DE8-95D2-6D0733A6914D}"/>
              </a:ext>
            </a:extLst>
          </p:cNvPr>
          <p:cNvSpPr/>
          <p:nvPr/>
        </p:nvSpPr>
        <p:spPr>
          <a:xfrm>
            <a:off x="6220920" y="3025338"/>
            <a:ext cx="1409076" cy="44970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err="1">
                <a:solidFill>
                  <a:schemeClr val="tx1"/>
                </a:solidFill>
              </a:rPr>
              <a:t>Apr</a:t>
            </a:r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0DBF55-3207-73C0-AE4C-47ECE53CC7AD}"/>
              </a:ext>
            </a:extLst>
          </p:cNvPr>
          <p:cNvSpPr/>
          <p:nvPr/>
        </p:nvSpPr>
        <p:spPr>
          <a:xfrm>
            <a:off x="7629996" y="3025338"/>
            <a:ext cx="1409076" cy="4497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tx1"/>
                </a:solidFill>
              </a:rPr>
              <a:t>May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05DD3-83A7-939A-DAAC-24C053F2BDC2}"/>
              </a:ext>
            </a:extLst>
          </p:cNvPr>
          <p:cNvSpPr txBox="1"/>
          <p:nvPr/>
        </p:nvSpPr>
        <p:spPr>
          <a:xfrm>
            <a:off x="3822492" y="3587156"/>
            <a:ext cx="8369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At the end of each month, we reschedule the disruptions that happened there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9D53938-5D58-426F-185B-4F27517B8A44}"/>
              </a:ext>
            </a:extLst>
          </p:cNvPr>
          <p:cNvCxnSpPr>
            <a:cxnSpLocks/>
            <a:stCxn id="6" idx="1"/>
            <a:endCxn id="3" idx="1"/>
          </p:cNvCxnSpPr>
          <p:nvPr/>
        </p:nvCxnSpPr>
        <p:spPr>
          <a:xfrm rot="10800000" flipH="1" flipV="1">
            <a:off x="3402768" y="3250191"/>
            <a:ext cx="419724" cy="506241"/>
          </a:xfrm>
          <a:prstGeom prst="bentConnector3">
            <a:avLst>
              <a:gd name="adj1" fmla="val -892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3C50980-46C8-48E9-DEC3-EFF98FF5ED3D}"/>
              </a:ext>
            </a:extLst>
          </p:cNvPr>
          <p:cNvSpPr/>
          <p:nvPr/>
        </p:nvSpPr>
        <p:spPr>
          <a:xfrm>
            <a:off x="574620" y="4419917"/>
            <a:ext cx="4237223" cy="4497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err="1">
                <a:solidFill>
                  <a:schemeClr val="tx1"/>
                </a:solidFill>
              </a:rPr>
              <a:t>Dec</a:t>
            </a:r>
            <a:r>
              <a:rPr lang="es-AR" dirty="0">
                <a:solidFill>
                  <a:schemeClr val="tx1"/>
                </a:solidFill>
              </a:rPr>
              <a:t>-Jan-Feb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DCA3B-4A43-B38D-856E-54C14D13D5CF}"/>
              </a:ext>
            </a:extLst>
          </p:cNvPr>
          <p:cNvSpPr/>
          <p:nvPr/>
        </p:nvSpPr>
        <p:spPr>
          <a:xfrm>
            <a:off x="4811844" y="4421489"/>
            <a:ext cx="1409076" cy="44970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tx1"/>
                </a:solidFill>
              </a:rPr>
              <a:t>Mar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80F0A0-4502-B0BF-15C7-6CDE7D77EF1B}"/>
              </a:ext>
            </a:extLst>
          </p:cNvPr>
          <p:cNvSpPr/>
          <p:nvPr/>
        </p:nvSpPr>
        <p:spPr>
          <a:xfrm>
            <a:off x="6220920" y="4421488"/>
            <a:ext cx="1409076" cy="44970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err="1">
                <a:solidFill>
                  <a:schemeClr val="tx1"/>
                </a:solidFill>
              </a:rPr>
              <a:t>Apr</a:t>
            </a:r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D30D5C-3C08-A058-B4F8-4E7715794236}"/>
              </a:ext>
            </a:extLst>
          </p:cNvPr>
          <p:cNvSpPr/>
          <p:nvPr/>
        </p:nvSpPr>
        <p:spPr>
          <a:xfrm>
            <a:off x="7629996" y="4421488"/>
            <a:ext cx="1409076" cy="4497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tx1"/>
                </a:solidFill>
              </a:rPr>
              <a:t>May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3A215B-3035-F905-4FFE-287E4893AD4E}"/>
              </a:ext>
            </a:extLst>
          </p:cNvPr>
          <p:cNvSpPr txBox="1"/>
          <p:nvPr/>
        </p:nvSpPr>
        <p:spPr>
          <a:xfrm>
            <a:off x="2602402" y="4994539"/>
            <a:ext cx="8369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We wait until the All-Star break to reschedule first set of matches, then we do a monthly approach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54BEE75-036E-950B-2EBD-49E8C06C8A7A}"/>
              </a:ext>
            </a:extLst>
          </p:cNvPr>
          <p:cNvCxnSpPr>
            <a:cxnSpLocks/>
            <a:stCxn id="21" idx="1"/>
            <a:endCxn id="25" idx="1"/>
          </p:cNvCxnSpPr>
          <p:nvPr/>
        </p:nvCxnSpPr>
        <p:spPr>
          <a:xfrm rot="10800000" flipH="1" flipV="1">
            <a:off x="574620" y="4644769"/>
            <a:ext cx="2027782" cy="642157"/>
          </a:xfrm>
          <a:prstGeom prst="bentConnector3">
            <a:avLst>
              <a:gd name="adj1" fmla="val -11273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BB40145-A755-E56C-6409-A957FA958D31}"/>
              </a:ext>
            </a:extLst>
          </p:cNvPr>
          <p:cNvSpPr txBox="1"/>
          <p:nvPr/>
        </p:nvSpPr>
        <p:spPr>
          <a:xfrm>
            <a:off x="446314" y="5794454"/>
            <a:ext cx="105255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Monthly* and Post All Star*</a:t>
            </a:r>
          </a:p>
          <a:p>
            <a:r>
              <a:rPr lang="en-AU" sz="1600" dirty="0"/>
              <a:t>We repeat each approach, without considering distance constraints and using NBA’s reschedules if they happened within the month of the original game </a:t>
            </a:r>
          </a:p>
        </p:txBody>
      </p:sp>
    </p:spTree>
    <p:extLst>
      <p:ext uri="{BB962C8B-B14F-4D97-AF65-F5344CB8AC3E}">
        <p14:creationId xmlns:p14="http://schemas.microsoft.com/office/powerpoint/2010/main" val="305990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challenges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pandemic</a:t>
            </a:r>
            <a:r>
              <a:rPr lang="es-ES" dirty="0"/>
              <a:t> </a:t>
            </a:r>
            <a:r>
              <a:rPr lang="es-ES" dirty="0" err="1"/>
              <a:t>brought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B8303B-9502-480C-9C51-6EF9094D5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AE2B4-3D8E-4F33-BE80-2A9757338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Placeholder 6" descr="A picture containing cake, indoor, decorated, plant&#10;&#10;Description automatically generated">
            <a:extLst>
              <a:ext uri="{FF2B5EF4-FFF2-40B4-BE49-F238E27FC236}">
                <a16:creationId xmlns:a16="http://schemas.microsoft.com/office/drawing/2014/main" id="{06F7080E-3551-63B9-C913-C506910940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6502" b="365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6708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0036629" cy="590931"/>
          </a:xfrm>
        </p:spPr>
        <p:txBody>
          <a:bodyPr/>
          <a:lstStyle/>
          <a:p>
            <a:r>
              <a:rPr lang="en-US" dirty="0"/>
              <a:t>Main Results</a:t>
            </a:r>
            <a:endParaRPr lang="en-US" baseline="30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BC365B-BD34-4F6D-8820-F627450D9A66}"/>
              </a:ext>
            </a:extLst>
          </p:cNvPr>
          <p:cNvSpPr/>
          <p:nvPr/>
        </p:nvSpPr>
        <p:spPr>
          <a:xfrm>
            <a:off x="446314" y="5607776"/>
            <a:ext cx="457200" cy="457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313478F-9AF8-4E3D-91E7-AE14BDD41787}"/>
              </a:ext>
            </a:extLst>
          </p:cNvPr>
          <p:cNvSpPr/>
          <p:nvPr/>
        </p:nvSpPr>
        <p:spPr>
          <a:xfrm>
            <a:off x="903514" y="5461083"/>
            <a:ext cx="2612571" cy="75058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All differences are small (around 1%)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83F31C-51F3-4D6D-9605-2E50FF63A421}"/>
              </a:ext>
            </a:extLst>
          </p:cNvPr>
          <p:cNvSpPr/>
          <p:nvPr/>
        </p:nvSpPr>
        <p:spPr>
          <a:xfrm>
            <a:off x="4332514" y="5607776"/>
            <a:ext cx="457200" cy="457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A27F714-272A-408A-BFA6-027D078C8036}"/>
              </a:ext>
            </a:extLst>
          </p:cNvPr>
          <p:cNvSpPr/>
          <p:nvPr/>
        </p:nvSpPr>
        <p:spPr>
          <a:xfrm>
            <a:off x="4789714" y="5461083"/>
            <a:ext cx="2612571" cy="75058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There is usually an improvement in breaks and distance worsening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8E80AA0-5284-4855-B64E-E14AE0951D6A}"/>
              </a:ext>
            </a:extLst>
          </p:cNvPr>
          <p:cNvSpPr/>
          <p:nvPr/>
        </p:nvSpPr>
        <p:spPr>
          <a:xfrm>
            <a:off x="8218714" y="5607776"/>
            <a:ext cx="457200" cy="457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1B12F61-A15D-4197-A59B-0FD457BE21F9}"/>
              </a:ext>
            </a:extLst>
          </p:cNvPr>
          <p:cNvSpPr/>
          <p:nvPr/>
        </p:nvSpPr>
        <p:spPr>
          <a:xfrm>
            <a:off x="8675914" y="5461083"/>
            <a:ext cx="2612571" cy="75058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The distance constraint has  effects on the additional number of dates needed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927542-EF43-0DB8-2D1E-69E96DAA1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018" y="2141102"/>
            <a:ext cx="9573961" cy="163852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72B2776-D73E-4F05-8EB1-73EF25ACDD38}"/>
              </a:ext>
            </a:extLst>
          </p:cNvPr>
          <p:cNvSpPr/>
          <p:nvPr/>
        </p:nvSpPr>
        <p:spPr>
          <a:xfrm>
            <a:off x="10654379" y="2731766"/>
            <a:ext cx="457200" cy="457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F25DA06-79ED-4781-B548-709BEC3FB491}"/>
              </a:ext>
            </a:extLst>
          </p:cNvPr>
          <p:cNvSpPr/>
          <p:nvPr/>
        </p:nvSpPr>
        <p:spPr>
          <a:xfrm>
            <a:off x="10697596" y="3310658"/>
            <a:ext cx="457200" cy="457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1572AC0-205C-42B4-91B6-337609102372}"/>
              </a:ext>
            </a:extLst>
          </p:cNvPr>
          <p:cNvSpPr/>
          <p:nvPr/>
        </p:nvSpPr>
        <p:spPr>
          <a:xfrm>
            <a:off x="5757575" y="3767858"/>
            <a:ext cx="457200" cy="457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C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456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79D6EC-F0F1-51D4-1EE8-1FA2E06C6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304" y="1175710"/>
            <a:ext cx="7734942" cy="4121861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0036629" cy="590931"/>
          </a:xfrm>
        </p:spPr>
        <p:txBody>
          <a:bodyPr/>
          <a:lstStyle/>
          <a:p>
            <a:r>
              <a:rPr lang="en-US" dirty="0"/>
              <a:t>Game Calendar</a:t>
            </a:r>
            <a:endParaRPr lang="en-US" baseline="30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BC365B-BD34-4F6D-8820-F627450D9A66}"/>
              </a:ext>
            </a:extLst>
          </p:cNvPr>
          <p:cNvSpPr/>
          <p:nvPr/>
        </p:nvSpPr>
        <p:spPr>
          <a:xfrm>
            <a:off x="1555586" y="5605734"/>
            <a:ext cx="457200" cy="457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313478F-9AF8-4E3D-91E7-AE14BDD41787}"/>
              </a:ext>
            </a:extLst>
          </p:cNvPr>
          <p:cNvSpPr/>
          <p:nvPr/>
        </p:nvSpPr>
        <p:spPr>
          <a:xfrm>
            <a:off x="2012786" y="5459041"/>
            <a:ext cx="2612571" cy="75058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Number of games per month is similar for all strategies 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D83F31C-51F3-4D6D-9605-2E50FF63A421}"/>
              </a:ext>
            </a:extLst>
          </p:cNvPr>
          <p:cNvSpPr/>
          <p:nvPr/>
        </p:nvSpPr>
        <p:spPr>
          <a:xfrm>
            <a:off x="6945621" y="5605734"/>
            <a:ext cx="457200" cy="457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A27F714-272A-408A-BFA6-027D078C8036}"/>
              </a:ext>
            </a:extLst>
          </p:cNvPr>
          <p:cNvSpPr/>
          <p:nvPr/>
        </p:nvSpPr>
        <p:spPr>
          <a:xfrm>
            <a:off x="7402821" y="5459041"/>
            <a:ext cx="3080122" cy="75058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It appears the NBA left a less concentrated second half to have a greater buffer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2B2776-D73E-4F05-8EB1-73EF25ACDD38}"/>
              </a:ext>
            </a:extLst>
          </p:cNvPr>
          <p:cNvSpPr/>
          <p:nvPr/>
        </p:nvSpPr>
        <p:spPr>
          <a:xfrm>
            <a:off x="7173685" y="1877326"/>
            <a:ext cx="457200" cy="457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F25DA06-79ED-4781-B548-709BEC3FB491}"/>
              </a:ext>
            </a:extLst>
          </p:cNvPr>
          <p:cNvSpPr/>
          <p:nvPr/>
        </p:nvSpPr>
        <p:spPr>
          <a:xfrm>
            <a:off x="4789714" y="2683978"/>
            <a:ext cx="457200" cy="457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B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026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Bigger Instances Analysis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306286"/>
            <a:ext cx="10863942" cy="492685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We also created bigger instances to see how our approach would behave</a:t>
            </a:r>
          </a:p>
          <a:p>
            <a:r>
              <a:rPr lang="en-US" b="1" dirty="0">
                <a:solidFill>
                  <a:schemeClr val="tx1"/>
                </a:solidFill>
              </a:rPr>
              <a:t>15 more games: </a:t>
            </a:r>
            <a:r>
              <a:rPr lang="en-AU" dirty="0">
                <a:solidFill>
                  <a:schemeClr val="tx1"/>
                </a:solidFill>
              </a:rPr>
              <a:t>~50% increase in the problem size</a:t>
            </a:r>
          </a:p>
          <a:p>
            <a:r>
              <a:rPr lang="en-AU" b="1" dirty="0">
                <a:solidFill>
                  <a:schemeClr val="tx1"/>
                </a:solidFill>
              </a:rPr>
              <a:t>25 more games: </a:t>
            </a:r>
            <a:r>
              <a:rPr lang="en-AU" dirty="0">
                <a:solidFill>
                  <a:schemeClr val="tx1"/>
                </a:solidFill>
              </a:rPr>
              <a:t>~80% increase in the problem size</a:t>
            </a:r>
          </a:p>
          <a:p>
            <a:r>
              <a:rPr lang="en-AU" b="1" dirty="0">
                <a:solidFill>
                  <a:schemeClr val="tx1"/>
                </a:solidFill>
              </a:rPr>
              <a:t>15 more March games: </a:t>
            </a:r>
            <a:r>
              <a:rPr lang="en-AU" dirty="0">
                <a:solidFill>
                  <a:schemeClr val="tx1"/>
                </a:solidFill>
              </a:rPr>
              <a:t>Similar to a second COVID wave</a:t>
            </a:r>
          </a:p>
          <a:p>
            <a:pPr marL="0" indent="0">
              <a:buNone/>
            </a:pP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7B061F-68B1-2359-C158-9989B6EC4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084" y="3769712"/>
            <a:ext cx="9640645" cy="1619476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2EF69722-4F14-23D4-450E-FCEF81F5700D}"/>
              </a:ext>
            </a:extLst>
          </p:cNvPr>
          <p:cNvSpPr/>
          <p:nvPr/>
        </p:nvSpPr>
        <p:spPr>
          <a:xfrm>
            <a:off x="3988096" y="5678081"/>
            <a:ext cx="457200" cy="457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E239B49-840E-1578-1CA6-4EB7A41F937B}"/>
              </a:ext>
            </a:extLst>
          </p:cNvPr>
          <p:cNvSpPr/>
          <p:nvPr/>
        </p:nvSpPr>
        <p:spPr>
          <a:xfrm>
            <a:off x="4441192" y="5551714"/>
            <a:ext cx="2612571" cy="750586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Effects on relevant KPIs is not negligible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C84217C-93AD-FDAB-F633-0A6E6BD95B0A}"/>
              </a:ext>
            </a:extLst>
          </p:cNvPr>
          <p:cNvSpPr/>
          <p:nvPr/>
        </p:nvSpPr>
        <p:spPr>
          <a:xfrm>
            <a:off x="9437200" y="4133301"/>
            <a:ext cx="457200" cy="457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A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91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B8303B-9502-480C-9C51-6EF9094D5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smtClean="0">
                <a:solidFill>
                  <a:schemeClr val="bg1"/>
                </a:solidFill>
              </a:rPr>
              <a:pPr/>
              <a:t>23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AE2B4-3D8E-4F33-BE80-2A9757338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Placeholder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A1ADAED-F3A9-41D2-95AA-B44FB30F7D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3144" b="131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5544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Conclusions and future work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4" y="1013059"/>
            <a:ext cx="10863942" cy="492685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Conclusions </a:t>
            </a:r>
          </a:p>
          <a:p>
            <a:r>
              <a:rPr lang="en-US" dirty="0"/>
              <a:t>We identified the problem of rescheduling in time-relaxed systems</a:t>
            </a:r>
          </a:p>
          <a:p>
            <a:r>
              <a:rPr lang="en-US" dirty="0"/>
              <a:t>We propose a two-stage systematic approach to deal with multiple dependent reschedules</a:t>
            </a:r>
          </a:p>
          <a:p>
            <a:r>
              <a:rPr lang="en-US" dirty="0"/>
              <a:t>Our first stage involves identify candidate dates for each disruption</a:t>
            </a:r>
          </a:p>
          <a:p>
            <a:r>
              <a:rPr lang="en-US" dirty="0"/>
              <a:t>Our second stage involves finding the best candidate with a MIP</a:t>
            </a:r>
          </a:p>
          <a:p>
            <a:r>
              <a:rPr lang="en-US" dirty="0"/>
              <a:t>Initial results show we are obtaining similar results than the ones produced by the NBA</a:t>
            </a:r>
          </a:p>
          <a:p>
            <a:r>
              <a:rPr lang="en-US" dirty="0"/>
              <a:t>We are able to quantify the effect on relevant KPIs of </a:t>
            </a:r>
            <a:r>
              <a:rPr lang="en-US"/>
              <a:t>bigger instances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Future work</a:t>
            </a:r>
          </a:p>
          <a:p>
            <a:r>
              <a:rPr lang="en-US" dirty="0"/>
              <a:t>Consider introduce small local modifications to the non-disrupted matches</a:t>
            </a:r>
          </a:p>
        </p:txBody>
      </p:sp>
    </p:spTree>
    <p:extLst>
      <p:ext uri="{BB962C8B-B14F-4D97-AF65-F5344CB8AC3E}">
        <p14:creationId xmlns:p14="http://schemas.microsoft.com/office/powerpoint/2010/main" val="152457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7A54B61-8541-AB40-BD1C-F80E8A4240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>
          <a:xfrm flipH="1" flipV="1">
            <a:off x="12319818" y="4987362"/>
            <a:ext cx="648929" cy="237720"/>
          </a:xfrm>
        </p:spPr>
      </p:pic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8DBDD9F7-3B84-F743-95F4-C9FA74DA597F}"/>
              </a:ext>
            </a:extLst>
          </p:cNvPr>
          <p:cNvSpPr txBox="1">
            <a:spLocks/>
          </p:cNvSpPr>
          <p:nvPr/>
        </p:nvSpPr>
        <p:spPr>
          <a:xfrm flipH="1">
            <a:off x="0" y="3895249"/>
            <a:ext cx="12192000" cy="2962751"/>
          </a:xfrm>
          <a:custGeom>
            <a:avLst/>
            <a:gdLst>
              <a:gd name="connsiteX0" fmla="*/ 12486732 w 13339868"/>
              <a:gd name="connsiteY0" fmla="*/ 1914 h 2962751"/>
              <a:gd name="connsiteX1" fmla="*/ 6703529 w 13339868"/>
              <a:gd name="connsiteY1" fmla="*/ 827870 h 2962751"/>
              <a:gd name="connsiteX2" fmla="*/ 704617 w 13339868"/>
              <a:gd name="connsiteY2" fmla="*/ 1735152 h 2962751"/>
              <a:gd name="connsiteX3" fmla="*/ 0 w 13339868"/>
              <a:gd name="connsiteY3" fmla="*/ 1775657 h 2962751"/>
              <a:gd name="connsiteX4" fmla="*/ 0 w 13339868"/>
              <a:gd name="connsiteY4" fmla="*/ 2962751 h 2962751"/>
              <a:gd name="connsiteX5" fmla="*/ 13339868 w 13339868"/>
              <a:gd name="connsiteY5" fmla="*/ 2962751 h 2962751"/>
              <a:gd name="connsiteX6" fmla="*/ 13339868 w 13339868"/>
              <a:gd name="connsiteY6" fmla="*/ 13763 h 2962751"/>
              <a:gd name="connsiteX7" fmla="*/ 12991874 w 13339868"/>
              <a:gd name="connsiteY7" fmla="*/ 2211 h 2962751"/>
              <a:gd name="connsiteX8" fmla="*/ 12486732 w 13339868"/>
              <a:gd name="connsiteY8" fmla="*/ 1914 h 296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9868" h="2962751">
                <a:moveTo>
                  <a:pt x="12486732" y="1914"/>
                </a:moveTo>
                <a:cubicBezTo>
                  <a:pt x="11089145" y="23578"/>
                  <a:pt x="9273241" y="233112"/>
                  <a:pt x="6703529" y="827870"/>
                </a:cubicBezTo>
                <a:cubicBezTo>
                  <a:pt x="4500510" y="1337758"/>
                  <a:pt x="2693772" y="1601336"/>
                  <a:pt x="704617" y="1735152"/>
                </a:cubicBezTo>
                <a:lnTo>
                  <a:pt x="0" y="1775657"/>
                </a:lnTo>
                <a:lnTo>
                  <a:pt x="0" y="2962751"/>
                </a:lnTo>
                <a:lnTo>
                  <a:pt x="13339868" y="2962751"/>
                </a:lnTo>
                <a:lnTo>
                  <a:pt x="13339868" y="13763"/>
                </a:lnTo>
                <a:lnTo>
                  <a:pt x="12991874" y="2211"/>
                </a:lnTo>
                <a:cubicBezTo>
                  <a:pt x="12829592" y="-567"/>
                  <a:pt x="12661430" y="-794"/>
                  <a:pt x="12486732" y="1914"/>
                </a:cubicBezTo>
                <a:close/>
              </a:path>
            </a:pathLst>
          </a:custGeom>
          <a:solidFill>
            <a:schemeClr val="tx1">
              <a:alpha val="62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800" b="0" kern="1200" dirty="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Insert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F67FDF-D697-3249-AD21-75F6353FF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8912" y="4690872"/>
            <a:ext cx="73152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26961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dirty="0"/>
              <a:t>Title 2</a:t>
            </a:r>
            <a:endParaRPr lang="en-GB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65BEEEB-C965-402F-B778-B1CD1494A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4405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3</a:t>
            </a:r>
            <a:endParaRPr lang="en-GB" dirty="0"/>
          </a:p>
        </p:txBody>
      </p:sp>
      <p:pic>
        <p:nvPicPr>
          <p:cNvPr id="9" name="Picture Placeholder 8" descr="Slide image placeholder">
            <a:extLst>
              <a:ext uri="{FF2B5EF4-FFF2-40B4-BE49-F238E27FC236}">
                <a16:creationId xmlns:a16="http://schemas.microsoft.com/office/drawing/2014/main" id="{95460251-A0B7-4016-89A0-4C8BCED07B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AC4CB2C1-7DE3-44DC-A4F5-55C9466AE9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Caption 1</a:t>
            </a:r>
            <a:endParaRPr lang="en-GB" dirty="0"/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DFFB9D38-CDF6-45F7-A615-007F303B1A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8932DB0-2733-4BAD-BB5D-9536D20E09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Caption 2</a:t>
            </a:r>
            <a:endParaRPr lang="en-GB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6FB540F0-2ABD-4D9C-AA51-A68864DD785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8849DCBF-FE6C-4038-BE61-0BE3E249C3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Caption 3</a:t>
            </a:r>
            <a:endParaRPr lang="en-GB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E0FF0889-3DA9-4826-A04E-4A4BD4C04C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</p:spTree>
    <p:extLst>
      <p:ext uri="{BB962C8B-B14F-4D97-AF65-F5344CB8AC3E}">
        <p14:creationId xmlns:p14="http://schemas.microsoft.com/office/powerpoint/2010/main" val="4284431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4</a:t>
            </a:r>
          </a:p>
        </p:txBody>
      </p:sp>
      <p:pic>
        <p:nvPicPr>
          <p:cNvPr id="9" name="Picture Placeholder 8" descr="Slide image placeholder">
            <a:extLst>
              <a:ext uri="{FF2B5EF4-FFF2-40B4-BE49-F238E27FC236}">
                <a16:creationId xmlns:a16="http://schemas.microsoft.com/office/drawing/2014/main" id="{835F76E2-8EF3-449E-99A0-D5A9EF26A7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7FDC6DC-D5D3-413E-A73C-6CC86E964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B40F080-6054-425B-9E1C-1DDC926083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386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5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7FDC6DC-D5D3-413E-A73C-6CC86E964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dolor sit amet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B40F080-6054-425B-9E1C-1DDC926083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16F1686-F366-46A5-AE17-1A563B77E8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Lorem ipsum dolor sit amet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DA9F97E-A6B3-4444-90E9-E7CE786F82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428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8052227" cy="1089529"/>
          </a:xfrm>
        </p:spPr>
        <p:txBody>
          <a:bodyPr/>
          <a:lstStyle/>
          <a:p>
            <a:r>
              <a:rPr lang="en-US" dirty="0"/>
              <a:t>The multiple challenges coming from the COVID19 Pandemic</a:t>
            </a:r>
            <a:endParaRPr lang="en-US" baseline="30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903731-3A57-C9B2-46F6-3B9696363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679" y="2716343"/>
            <a:ext cx="1994941" cy="199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15B136-624B-4FF7-F413-E257F3784931}"/>
              </a:ext>
            </a:extLst>
          </p:cNvPr>
          <p:cNvSpPr/>
          <p:nvPr/>
        </p:nvSpPr>
        <p:spPr>
          <a:xfrm>
            <a:off x="4926767" y="3380282"/>
            <a:ext cx="2338466" cy="66518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>
                <a:solidFill>
                  <a:schemeClr val="tx1"/>
                </a:solidFill>
              </a:rPr>
              <a:t>Challenges in multiple fronts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39B3C447-F856-F229-8986-4B62F54EC91A}"/>
              </a:ext>
            </a:extLst>
          </p:cNvPr>
          <p:cNvSpPr/>
          <p:nvPr/>
        </p:nvSpPr>
        <p:spPr>
          <a:xfrm>
            <a:off x="1490896" y="4836826"/>
            <a:ext cx="2338466" cy="394742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b="1" dirty="0">
                <a:solidFill>
                  <a:schemeClr val="tx1"/>
                </a:solidFill>
              </a:rPr>
              <a:t>COVID19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589B33D-12E4-8012-9B4E-A9B26709A75D}"/>
              </a:ext>
            </a:extLst>
          </p:cNvPr>
          <p:cNvSpPr/>
          <p:nvPr/>
        </p:nvSpPr>
        <p:spPr>
          <a:xfrm>
            <a:off x="8805471" y="2871241"/>
            <a:ext cx="2338466" cy="486556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b="1" dirty="0" err="1">
                <a:solidFill>
                  <a:schemeClr val="tx1"/>
                </a:solidFill>
              </a:rPr>
              <a:t>Health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2C3B4807-D986-A82D-E115-842BA2D02C38}"/>
              </a:ext>
            </a:extLst>
          </p:cNvPr>
          <p:cNvSpPr/>
          <p:nvPr/>
        </p:nvSpPr>
        <p:spPr>
          <a:xfrm>
            <a:off x="8805471" y="5056683"/>
            <a:ext cx="2338466" cy="486556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b="1" dirty="0" err="1">
                <a:solidFill>
                  <a:schemeClr val="tx1"/>
                </a:solidFill>
              </a:rPr>
              <a:t>Economic</a:t>
            </a:r>
            <a:endParaRPr lang="es-AR" b="1" dirty="0">
              <a:solidFill>
                <a:schemeClr val="tx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71E21FA-90C5-4D7B-D089-30C6FFEF8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509" y="1560852"/>
            <a:ext cx="1310389" cy="131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5C5FEC-261D-5A35-8D79-7E646A423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509" y="3723797"/>
            <a:ext cx="1310400" cy="13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36FA77-0609-2E2D-2A8F-79FDB193FF81}"/>
              </a:ext>
            </a:extLst>
          </p:cNvPr>
          <p:cNvCxnSpPr>
            <a:stCxn id="1026" idx="3"/>
            <a:endCxn id="4" idx="1"/>
          </p:cNvCxnSpPr>
          <p:nvPr/>
        </p:nvCxnSpPr>
        <p:spPr>
          <a:xfrm flipV="1">
            <a:off x="3627620" y="3712877"/>
            <a:ext cx="1299147" cy="93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8E3C8C4-C442-15EF-3AA9-9DD00E881B91}"/>
              </a:ext>
            </a:extLst>
          </p:cNvPr>
          <p:cNvCxnSpPr>
            <a:endCxn id="1028" idx="1"/>
          </p:cNvCxnSpPr>
          <p:nvPr/>
        </p:nvCxnSpPr>
        <p:spPr>
          <a:xfrm flipV="1">
            <a:off x="7375161" y="2216047"/>
            <a:ext cx="1944348" cy="1496829"/>
          </a:xfrm>
          <a:prstGeom prst="bentConnector3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97110461-EAFE-1E45-20FA-AA4E2753EA10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265233" y="3712877"/>
            <a:ext cx="2054276" cy="1584271"/>
          </a:xfrm>
          <a:prstGeom prst="bentConnector3">
            <a:avLst>
              <a:gd name="adj1" fmla="val 52189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25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6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7FDC6DC-D5D3-413E-A73C-6CC86E9646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dolor sit amet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B40F080-6054-425B-9E1C-1DDC926083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dirty="0"/>
              <a:t>Nunc viverra imperdiet enim. Fusce est. Vivamus a tellus.</a:t>
            </a:r>
          </a:p>
          <a:p>
            <a:r>
              <a:rPr lang="en-US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  <p:pic>
        <p:nvPicPr>
          <p:cNvPr id="23" name="Picture Placeholder 22" descr="Right side image placeholder">
            <a:extLst>
              <a:ext uri="{FF2B5EF4-FFF2-40B4-BE49-F238E27FC236}">
                <a16:creationId xmlns:a16="http://schemas.microsoft.com/office/drawing/2014/main" id="{DC389449-072E-4155-BA3B-C45AA950BF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E397FF-5106-4C31-8E91-796AEA202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7DDE5B7-93F1-4010-85B1-8F63FD5044C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smtClean="0">
                <a:solidFill>
                  <a:schemeClr val="bg1"/>
                </a:solidFill>
              </a:rPr>
              <a:pPr/>
              <a:t>30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818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7 </a:t>
            </a:r>
            <a:endParaRPr lang="en-GB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CDC9C35-D466-4519-B3DE-030558728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59562"/>
              </p:ext>
            </p:extLst>
          </p:nvPr>
        </p:nvGraphicFramePr>
        <p:xfrm>
          <a:off x="638629" y="1567543"/>
          <a:ext cx="10914740" cy="4110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2948">
                  <a:extLst>
                    <a:ext uri="{9D8B030D-6E8A-4147-A177-3AD203B41FA5}">
                      <a16:colId xmlns:a16="http://schemas.microsoft.com/office/drawing/2014/main" val="2071492987"/>
                    </a:ext>
                  </a:extLst>
                </a:gridCol>
                <a:gridCol w="2182948">
                  <a:extLst>
                    <a:ext uri="{9D8B030D-6E8A-4147-A177-3AD203B41FA5}">
                      <a16:colId xmlns:a16="http://schemas.microsoft.com/office/drawing/2014/main" val="69624285"/>
                    </a:ext>
                  </a:extLst>
                </a:gridCol>
                <a:gridCol w="2182948">
                  <a:extLst>
                    <a:ext uri="{9D8B030D-6E8A-4147-A177-3AD203B41FA5}">
                      <a16:colId xmlns:a16="http://schemas.microsoft.com/office/drawing/2014/main" val="3007106312"/>
                    </a:ext>
                  </a:extLst>
                </a:gridCol>
                <a:gridCol w="2182948">
                  <a:extLst>
                    <a:ext uri="{9D8B030D-6E8A-4147-A177-3AD203B41FA5}">
                      <a16:colId xmlns:a16="http://schemas.microsoft.com/office/drawing/2014/main" val="538167395"/>
                    </a:ext>
                  </a:extLst>
                </a:gridCol>
                <a:gridCol w="2182948">
                  <a:extLst>
                    <a:ext uri="{9D8B030D-6E8A-4147-A177-3AD203B41FA5}">
                      <a16:colId xmlns:a16="http://schemas.microsoft.com/office/drawing/2014/main" val="1211691905"/>
                    </a:ext>
                  </a:extLst>
                </a:gridCol>
              </a:tblGrid>
              <a:tr h="685074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</a:rPr>
                        <a:t>Header 1</a:t>
                      </a:r>
                      <a:endParaRPr lang="en-GB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</a:rPr>
                        <a:t>Header 1</a:t>
                      </a:r>
                      <a:endParaRPr lang="en-GB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</a:rPr>
                        <a:t>Header 1</a:t>
                      </a:r>
                      <a:endParaRPr lang="en-GB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</a:rPr>
                        <a:t>Header 1</a:t>
                      </a:r>
                      <a:endParaRPr lang="en-GB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+mn-lt"/>
                        </a:rPr>
                        <a:t>Header 1</a:t>
                      </a:r>
                      <a:endParaRPr lang="en-GB" b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349847"/>
                  </a:ext>
                </a:extLst>
              </a:tr>
              <a:tr h="68507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lnT w="28575" cap="flat" cmpd="sng" algn="ctr">
                      <a:solidFill>
                        <a:schemeClr val="accent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776631"/>
                  </a:ext>
                </a:extLst>
              </a:tr>
              <a:tr h="6850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6392679"/>
                  </a:ext>
                </a:extLst>
              </a:tr>
              <a:tr h="6850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2067249"/>
                  </a:ext>
                </a:extLst>
              </a:tr>
              <a:tr h="6850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2081765"/>
                  </a:ext>
                </a:extLst>
              </a:tr>
              <a:tr h="6850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Text</a:t>
                      </a:r>
                      <a:endParaRPr lang="en-GB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894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1238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8 </a:t>
            </a:r>
            <a:endParaRPr lang="en-GB" dirty="0"/>
          </a:p>
        </p:txBody>
      </p:sp>
      <p:graphicFrame>
        <p:nvGraphicFramePr>
          <p:cNvPr id="4" name="Chart 3" descr="Circular chart">
            <a:extLst>
              <a:ext uri="{FF2B5EF4-FFF2-40B4-BE49-F238E27FC236}">
                <a16:creationId xmlns:a16="http://schemas.microsoft.com/office/drawing/2014/main" id="{8329B45F-C605-4C73-B86F-64F7345650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726872"/>
              </p:ext>
            </p:extLst>
          </p:nvPr>
        </p:nvGraphicFramePr>
        <p:xfrm>
          <a:off x="831984" y="1309163"/>
          <a:ext cx="5054253" cy="461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Graphic 5" descr="Earth Globe Europe-Africa">
            <a:extLst>
              <a:ext uri="{FF2B5EF4-FFF2-40B4-BE49-F238E27FC236}">
                <a16:creationId xmlns:a16="http://schemas.microsoft.com/office/drawing/2014/main" id="{FD2A98C4-B660-4C43-AA1F-35A02F73D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8667" y="2975469"/>
            <a:ext cx="1280886" cy="128088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D5865E0-56EA-0340-B33E-349802453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1872343"/>
            <a:ext cx="0" cy="34689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hart 11" descr="Tabular chart">
            <a:extLst>
              <a:ext uri="{FF2B5EF4-FFF2-40B4-BE49-F238E27FC236}">
                <a16:creationId xmlns:a16="http://schemas.microsoft.com/office/drawing/2014/main" id="{A5A590C8-9AD2-4C81-82CC-A134905C24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0152016"/>
              </p:ext>
            </p:extLst>
          </p:nvPr>
        </p:nvGraphicFramePr>
        <p:xfrm>
          <a:off x="6685643" y="1309163"/>
          <a:ext cx="4934857" cy="4613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030042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Large background image placeholder">
            <a:extLst>
              <a:ext uri="{FF2B5EF4-FFF2-40B4-BE49-F238E27FC236}">
                <a16:creationId xmlns:a16="http://schemas.microsoft.com/office/drawing/2014/main" id="{786A19C6-E002-4933-863A-594D051F37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945F022-8812-45B5-933D-19A4B9A35A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4BE0E0A-A560-4455-A59B-C7C53477126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500" y="3948346"/>
            <a:ext cx="10033000" cy="1384995"/>
          </a:xfrm>
        </p:spPr>
        <p:txBody>
          <a:bodyPr/>
          <a:lstStyle/>
          <a:p>
            <a:r>
              <a:rPr lang="en-US" dirty="0"/>
              <a:t>Quote - 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0FA90190-EBCB-443F-BFD6-79BA1A836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 and Image Slide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2D947A-5BA8-423D-A1CE-1ABB26F59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C7EED59-10A2-45B8-ACF5-4D37A39076F2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smtClean="0">
                <a:solidFill>
                  <a:schemeClr val="bg1"/>
                </a:solidFill>
              </a:rPr>
              <a:pPr/>
              <a:t>33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758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rgbClr val="0070C0"/>
                </a:solidFill>
              </a:rPr>
              <a:t>Template Editing Instructions and Feedback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8052227" cy="1089529"/>
          </a:xfrm>
        </p:spPr>
        <p:txBody>
          <a:bodyPr/>
          <a:lstStyle/>
          <a:p>
            <a:r>
              <a:rPr lang="en-US" dirty="0"/>
              <a:t>The sports world didn’t escape this phenomenon</a:t>
            </a:r>
            <a:endParaRPr lang="en-US" baseline="30000" dirty="0"/>
          </a:p>
        </p:txBody>
      </p:sp>
      <p:pic>
        <p:nvPicPr>
          <p:cNvPr id="2050" name="Picture 2" descr="PSG vs BAYERN MUNICH - UEFA Champions League 2020 Final | Estadio Da Luz  Portugal - YouTube">
            <a:extLst>
              <a:ext uri="{FF2B5EF4-FFF2-40B4-BE49-F238E27FC236}">
                <a16:creationId xmlns:a16="http://schemas.microsoft.com/office/drawing/2014/main" id="{9AE605EA-6854-546A-E537-981CEE03E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16" y="2045203"/>
            <a:ext cx="4920165" cy="276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layers Cannot Invite Guests They Only Know via Social Media to NBA Bubble  | Complex">
            <a:extLst>
              <a:ext uri="{FF2B5EF4-FFF2-40B4-BE49-F238E27FC236}">
                <a16:creationId xmlns:a16="http://schemas.microsoft.com/office/drawing/2014/main" id="{6057810D-3137-5C40-1C32-0BD5122A2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619" y="2043400"/>
            <a:ext cx="4920165" cy="276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817E2B-33F7-C789-0E81-8C2A09DAA736}"/>
              </a:ext>
            </a:extLst>
          </p:cNvPr>
          <p:cNvSpPr txBox="1"/>
          <p:nvPr/>
        </p:nvSpPr>
        <p:spPr>
          <a:xfrm>
            <a:off x="1262377" y="5148222"/>
            <a:ext cx="358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/>
              <a:t>UEFA Champions League Final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F062CC-AC87-F37C-8766-FB5057F04711}"/>
              </a:ext>
            </a:extLst>
          </p:cNvPr>
          <p:cNvSpPr txBox="1"/>
          <p:nvPr/>
        </p:nvSpPr>
        <p:spPr>
          <a:xfrm>
            <a:off x="8382129" y="5148222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/>
              <a:t>NBA </a:t>
            </a:r>
            <a:r>
              <a:rPr lang="es-AR" b="1" dirty="0" err="1"/>
              <a:t>Bubble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1490393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8052227" cy="1089529"/>
          </a:xfrm>
        </p:spPr>
        <p:txBody>
          <a:bodyPr/>
          <a:lstStyle/>
          <a:p>
            <a:r>
              <a:rPr lang="en-US" dirty="0"/>
              <a:t>Rescheduling matches pre and post COVID</a:t>
            </a:r>
            <a:endParaRPr lang="en-US" baseline="30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19E7A1-A617-879D-F153-5E8A2FD36EED}"/>
              </a:ext>
            </a:extLst>
          </p:cNvPr>
          <p:cNvSpPr/>
          <p:nvPr/>
        </p:nvSpPr>
        <p:spPr>
          <a:xfrm>
            <a:off x="404737" y="2263514"/>
            <a:ext cx="3987383" cy="10043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tx1"/>
                </a:solidFill>
              </a:rPr>
              <a:t>Pre-COVID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655A3F-B347-1E2F-D6F1-BCFBAEFD8A34}"/>
              </a:ext>
            </a:extLst>
          </p:cNvPr>
          <p:cNvSpPr/>
          <p:nvPr/>
        </p:nvSpPr>
        <p:spPr>
          <a:xfrm>
            <a:off x="4392120" y="2263513"/>
            <a:ext cx="3732551" cy="1004341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>
                <a:solidFill>
                  <a:schemeClr val="tx1"/>
                </a:solidFill>
              </a:rPr>
              <a:t>COVID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947382-FBEC-3E9D-3B81-E52440C12B08}"/>
              </a:ext>
            </a:extLst>
          </p:cNvPr>
          <p:cNvSpPr txBox="1"/>
          <p:nvPr/>
        </p:nvSpPr>
        <p:spPr>
          <a:xfrm>
            <a:off x="404737" y="3621296"/>
            <a:ext cx="4047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Suspended matches are </a:t>
            </a:r>
            <a:r>
              <a:rPr lang="en-AU" b="1" dirty="0"/>
              <a:t>rare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Suspensions are usually </a:t>
            </a:r>
            <a:r>
              <a:rPr lang="en-AU" b="1" dirty="0"/>
              <a:t>not related</a:t>
            </a:r>
            <a:r>
              <a:rPr lang="en-AU" dirty="0"/>
              <a:t> to each other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50C264-F0C8-C9C0-F8D4-531197BDE64B}"/>
              </a:ext>
            </a:extLst>
          </p:cNvPr>
          <p:cNvCxnSpPr>
            <a:cxnSpLocks/>
          </p:cNvCxnSpPr>
          <p:nvPr/>
        </p:nvCxnSpPr>
        <p:spPr>
          <a:xfrm>
            <a:off x="4392120" y="1948720"/>
            <a:ext cx="0" cy="166390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83CA077-7036-4162-A323-CAFE1510BC52}"/>
              </a:ext>
            </a:extLst>
          </p:cNvPr>
          <p:cNvSpPr txBox="1"/>
          <p:nvPr/>
        </p:nvSpPr>
        <p:spPr>
          <a:xfrm>
            <a:off x="4452081" y="3621296"/>
            <a:ext cx="37325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Suspended matches are </a:t>
            </a:r>
            <a:r>
              <a:rPr lang="en-AU" b="1" dirty="0"/>
              <a:t>more common</a:t>
            </a:r>
            <a:r>
              <a:rPr lang="en-AU" dirty="0"/>
              <a:t> due to the health situation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If multiple players become sick, </a:t>
            </a:r>
            <a:r>
              <a:rPr lang="en-AU" b="1" dirty="0"/>
              <a:t>consecutive games </a:t>
            </a:r>
            <a:r>
              <a:rPr lang="en-AU" dirty="0"/>
              <a:t>might be suspended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518887-19CF-A8F5-79A9-0CA5D12FB2E4}"/>
              </a:ext>
            </a:extLst>
          </p:cNvPr>
          <p:cNvSpPr txBox="1"/>
          <p:nvPr/>
        </p:nvSpPr>
        <p:spPr>
          <a:xfrm>
            <a:off x="8439465" y="2159858"/>
            <a:ext cx="367259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600" b="1" dirty="0">
                <a:solidFill>
                  <a:schemeClr val="accent3"/>
                </a:solidFill>
              </a:rPr>
              <a:t>34%</a:t>
            </a:r>
          </a:p>
          <a:p>
            <a:r>
              <a:rPr lang="en-AU" dirty="0"/>
              <a:t>Probability of a match being suspended in the NBA 2020-21 season, given than the previous match was suspended</a:t>
            </a:r>
          </a:p>
        </p:txBody>
      </p:sp>
    </p:spTree>
    <p:extLst>
      <p:ext uri="{BB962C8B-B14F-4D97-AF65-F5344CB8AC3E}">
        <p14:creationId xmlns:p14="http://schemas.microsoft.com/office/powerpoint/2010/main" val="2658884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 a systematic solution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B8303B-9502-480C-9C51-6EF9094D5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US" b="1" smtClean="0">
                <a:solidFill>
                  <a:schemeClr val="bg1"/>
                </a:solidFill>
              </a:rPr>
              <a:pPr/>
              <a:t>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0AE2B4-3D8E-4F33-BE80-2A9757338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Placeholder 6" descr="Diagram&#10;&#10;Description automatically generated">
            <a:extLst>
              <a:ext uri="{FF2B5EF4-FFF2-40B4-BE49-F238E27FC236}">
                <a16:creationId xmlns:a16="http://schemas.microsoft.com/office/drawing/2014/main" id="{300A2699-71DB-48B6-8BEC-243A56FE41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9399" b="19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4565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8052227" cy="1089529"/>
          </a:xfrm>
        </p:spPr>
        <p:txBody>
          <a:bodyPr/>
          <a:lstStyle/>
          <a:p>
            <a:r>
              <a:rPr lang="en-US" dirty="0"/>
              <a:t>Existing approaches for rescheduling</a:t>
            </a:r>
            <a:endParaRPr lang="en-US" baseline="300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17C6340-929E-8387-ADA2-559E036B2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77" y="2556988"/>
            <a:ext cx="1504182" cy="150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5BE8F69-4EE6-0103-5084-16DA9F0C9BB2}"/>
              </a:ext>
            </a:extLst>
          </p:cNvPr>
          <p:cNvSpPr/>
          <p:nvPr/>
        </p:nvSpPr>
        <p:spPr>
          <a:xfrm>
            <a:off x="582035" y="4357141"/>
            <a:ext cx="2338466" cy="394742"/>
          </a:xfrm>
          <a:prstGeom prst="round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400" b="1" dirty="0">
                <a:solidFill>
                  <a:schemeClr val="tx1"/>
                </a:solidFill>
              </a:rPr>
              <a:t>Rescheduling necessities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DA69142-66EC-326E-613A-57FE1CEC79E4}"/>
              </a:ext>
            </a:extLst>
          </p:cNvPr>
          <p:cNvSpPr/>
          <p:nvPr/>
        </p:nvSpPr>
        <p:spPr>
          <a:xfrm>
            <a:off x="3525293" y="2552894"/>
            <a:ext cx="2243318" cy="680227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AU" sz="2000" b="1" dirty="0">
                <a:solidFill>
                  <a:schemeClr val="tx1"/>
                </a:solidFill>
              </a:rPr>
              <a:t>Literature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1AB34BE-91E5-2E61-2008-67705C6FCF0C}"/>
              </a:ext>
            </a:extLst>
          </p:cNvPr>
          <p:cNvSpPr/>
          <p:nvPr/>
        </p:nvSpPr>
        <p:spPr>
          <a:xfrm>
            <a:off x="3525293" y="4214398"/>
            <a:ext cx="2243318" cy="68022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AU" sz="2000" b="1" dirty="0">
                <a:solidFill>
                  <a:schemeClr val="tx1"/>
                </a:solidFill>
              </a:rPr>
              <a:t>Practice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B2AE4CC-D9AD-E999-8793-FBAE297619B1}"/>
              </a:ext>
            </a:extLst>
          </p:cNvPr>
          <p:cNvSpPr/>
          <p:nvPr/>
        </p:nvSpPr>
        <p:spPr>
          <a:xfrm>
            <a:off x="6640644" y="2552894"/>
            <a:ext cx="4726898" cy="6802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AU" sz="1600" dirty="0">
                <a:solidFill>
                  <a:schemeClr val="tx1"/>
                </a:solidFill>
              </a:rPr>
              <a:t>Yi et al (2020) present proactive and reactive strategies for time-constrained schedules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A448C65-12A1-9B9F-8390-FF6EFAE26DA6}"/>
              </a:ext>
            </a:extLst>
          </p:cNvPr>
          <p:cNvSpPr/>
          <p:nvPr/>
        </p:nvSpPr>
        <p:spPr>
          <a:xfrm>
            <a:off x="6729702" y="4214398"/>
            <a:ext cx="4726898" cy="6802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AU" sz="1600" dirty="0">
                <a:solidFill>
                  <a:schemeClr val="tx1"/>
                </a:solidFill>
              </a:rPr>
              <a:t>Leagues like NBA, NHL and MLB have rescheduled games, but haven</a:t>
            </a:r>
            <a:r>
              <a:rPr lang="es-AR" sz="1600" dirty="0">
                <a:solidFill>
                  <a:schemeClr val="tx1"/>
                </a:solidFill>
              </a:rPr>
              <a:t>’t </a:t>
            </a:r>
            <a:r>
              <a:rPr lang="en-AU" sz="1600" dirty="0">
                <a:solidFill>
                  <a:schemeClr val="tx1"/>
                </a:solidFill>
              </a:rPr>
              <a:t>disclosed their methodological approach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D5252909-8735-F678-3C78-F5CE1CE37754}"/>
              </a:ext>
            </a:extLst>
          </p:cNvPr>
          <p:cNvCxnSpPr>
            <a:stCxn id="9" idx="3"/>
            <a:endCxn id="12" idx="1"/>
          </p:cNvCxnSpPr>
          <p:nvPr/>
        </p:nvCxnSpPr>
        <p:spPr>
          <a:xfrm flipV="1">
            <a:off x="2503359" y="2893008"/>
            <a:ext cx="1021934" cy="416071"/>
          </a:xfrm>
          <a:prstGeom prst="bentConnector3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351169D-9E4A-307D-3015-F8D8D11808DF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2503359" y="3309079"/>
            <a:ext cx="1021934" cy="1245433"/>
          </a:xfrm>
          <a:prstGeom prst="bentConnector3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97C4F7F-7337-0C0D-D5D2-EE34BB76C644}"/>
              </a:ext>
            </a:extLst>
          </p:cNvPr>
          <p:cNvCxnSpPr>
            <a:stCxn id="12" idx="3"/>
          </p:cNvCxnSpPr>
          <p:nvPr/>
        </p:nvCxnSpPr>
        <p:spPr>
          <a:xfrm flipV="1">
            <a:off x="5768611" y="2893007"/>
            <a:ext cx="767101" cy="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1B936FD-2FD7-7887-B7B8-C01983DD4D4E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5768611" y="4554512"/>
            <a:ext cx="961091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4B51E525-7D49-8957-E8BF-AAF571162A43}"/>
              </a:ext>
            </a:extLst>
          </p:cNvPr>
          <p:cNvSpPr/>
          <p:nvPr/>
        </p:nvSpPr>
        <p:spPr>
          <a:xfrm>
            <a:off x="3525292" y="2552894"/>
            <a:ext cx="680400" cy="68022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65E702E-5EFD-081F-D4A8-62E4FAC52015}"/>
              </a:ext>
            </a:extLst>
          </p:cNvPr>
          <p:cNvSpPr/>
          <p:nvPr/>
        </p:nvSpPr>
        <p:spPr>
          <a:xfrm>
            <a:off x="3525292" y="4214398"/>
            <a:ext cx="680400" cy="68022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D59FD2-5D2D-1145-F731-F1E19012B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512" y="2665180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D363DDD-9A59-8ADB-3106-0BF2209B2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512" y="4357141"/>
            <a:ext cx="432000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22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8052227" cy="1089529"/>
          </a:xfrm>
        </p:spPr>
        <p:txBody>
          <a:bodyPr/>
          <a:lstStyle/>
          <a:p>
            <a:r>
              <a:rPr lang="en-US" dirty="0"/>
              <a:t>We propose a two-stage approach to do this</a:t>
            </a:r>
            <a:endParaRPr lang="en-US" baseline="30000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6DC997A-B284-716B-CC0E-F352AAF49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498385"/>
              </p:ext>
            </p:extLst>
          </p:nvPr>
        </p:nvGraphicFramePr>
        <p:xfrm>
          <a:off x="446313" y="2998173"/>
          <a:ext cx="5085056" cy="3216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5056">
                  <a:extLst>
                    <a:ext uri="{9D8B030D-6E8A-4147-A177-3AD203B41FA5}">
                      <a16:colId xmlns:a16="http://schemas.microsoft.com/office/drawing/2014/main" val="1867417616"/>
                    </a:ext>
                  </a:extLst>
                </a:gridCol>
              </a:tblGrid>
              <a:tr h="730633">
                <a:tc>
                  <a:txBody>
                    <a:bodyPr/>
                    <a:lstStyle/>
                    <a:p>
                      <a:pPr algn="r"/>
                      <a:r>
                        <a:rPr lang="es-AR" sz="4400" dirty="0">
                          <a:solidFill>
                            <a:schemeClr val="accent4"/>
                          </a:solidFill>
                        </a:rPr>
                        <a:t>1</a:t>
                      </a:r>
                      <a:endParaRPr lang="es-AR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4158"/>
                  </a:ext>
                </a:extLst>
              </a:tr>
              <a:tr h="717226">
                <a:tc>
                  <a:txBody>
                    <a:bodyPr/>
                    <a:lstStyle/>
                    <a:p>
                      <a:pPr algn="r"/>
                      <a:r>
                        <a:rPr lang="es-AR" sz="3200" b="1" dirty="0">
                          <a:solidFill>
                            <a:schemeClr val="bg1"/>
                          </a:solidFill>
                        </a:rPr>
                        <a:t>Pre Processing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998506"/>
                  </a:ext>
                </a:extLst>
              </a:tr>
              <a:tr h="1010389">
                <a:tc>
                  <a:txBody>
                    <a:bodyPr/>
                    <a:lstStyle/>
                    <a:p>
                      <a:endParaRPr lang="es-AR" dirty="0"/>
                    </a:p>
                    <a:p>
                      <a:r>
                        <a:rPr lang="en-AU" noProof="0" dirty="0"/>
                        <a:t>We carry out a pre-processing exercise to find potential possible dates for each disruption</a:t>
                      </a:r>
                    </a:p>
                    <a:p>
                      <a:endParaRPr lang="es-AR" dirty="0"/>
                    </a:p>
                    <a:p>
                      <a:endParaRPr lang="es-AR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598719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D370F7F-4AA5-0DF0-5511-0F95BC0CD71F}"/>
              </a:ext>
            </a:extLst>
          </p:cNvPr>
          <p:cNvSpPr txBox="1"/>
          <p:nvPr/>
        </p:nvSpPr>
        <p:spPr>
          <a:xfrm>
            <a:off x="446314" y="1340445"/>
            <a:ext cx="997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We try to find a new date for each </a:t>
            </a:r>
            <a:r>
              <a:rPr lang="en-AU" i="1" dirty="0"/>
              <a:t>disruption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8DE477-EF79-6773-A5E3-73BED1EFC45E}"/>
              </a:ext>
            </a:extLst>
          </p:cNvPr>
          <p:cNvSpPr txBox="1"/>
          <p:nvPr/>
        </p:nvSpPr>
        <p:spPr>
          <a:xfrm>
            <a:off x="446313" y="1740015"/>
            <a:ext cx="9974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u="sng" dirty="0"/>
              <a:t>Definition</a:t>
            </a:r>
            <a:r>
              <a:rPr lang="en-AU" dirty="0"/>
              <a:t>: </a:t>
            </a:r>
            <a:r>
              <a:rPr lang="en-US" dirty="0"/>
              <a:t>Each game in the executed timetable that is played before or after its scheduled round is considered a </a:t>
            </a:r>
            <a:r>
              <a:rPr lang="en-US" b="1" dirty="0"/>
              <a:t>disruption</a:t>
            </a:r>
            <a:r>
              <a:rPr lang="en-US" dirty="0"/>
              <a:t>. In our setup, each suspended game will therefore translate into a disruption that needs to be rescheduled in the remaining of the season schedule</a:t>
            </a:r>
            <a:endParaRPr lang="en-AU" i="1" dirty="0"/>
          </a:p>
        </p:txBody>
      </p:sp>
      <p:graphicFrame>
        <p:nvGraphicFramePr>
          <p:cNvPr id="23" name="Table 2">
            <a:extLst>
              <a:ext uri="{FF2B5EF4-FFF2-40B4-BE49-F238E27FC236}">
                <a16:creationId xmlns:a16="http://schemas.microsoft.com/office/drawing/2014/main" id="{7AF5F842-9D0F-2928-69AF-F782CD1C6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524960"/>
              </p:ext>
            </p:extLst>
          </p:nvPr>
        </p:nvGraphicFramePr>
        <p:xfrm>
          <a:off x="6660631" y="2998173"/>
          <a:ext cx="5085056" cy="3216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5056">
                  <a:extLst>
                    <a:ext uri="{9D8B030D-6E8A-4147-A177-3AD203B41FA5}">
                      <a16:colId xmlns:a16="http://schemas.microsoft.com/office/drawing/2014/main" val="1867417616"/>
                    </a:ext>
                  </a:extLst>
                </a:gridCol>
              </a:tblGrid>
              <a:tr h="730633">
                <a:tc>
                  <a:txBody>
                    <a:bodyPr/>
                    <a:lstStyle/>
                    <a:p>
                      <a:pPr algn="r"/>
                      <a:r>
                        <a:rPr lang="es-AR" sz="4400" dirty="0">
                          <a:solidFill>
                            <a:schemeClr val="accent5"/>
                          </a:solidFill>
                        </a:rPr>
                        <a:t>2</a:t>
                      </a:r>
                      <a:endParaRPr lang="es-AR" dirty="0">
                        <a:solidFill>
                          <a:schemeClr val="accent5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4158"/>
                  </a:ext>
                </a:extLst>
              </a:tr>
              <a:tr h="717226">
                <a:tc>
                  <a:txBody>
                    <a:bodyPr/>
                    <a:lstStyle/>
                    <a:p>
                      <a:pPr algn="r"/>
                      <a:r>
                        <a:rPr lang="es-AR" sz="3200" b="1" dirty="0">
                          <a:solidFill>
                            <a:schemeClr val="bg1"/>
                          </a:solidFill>
                        </a:rPr>
                        <a:t>Linear </a:t>
                      </a:r>
                      <a:r>
                        <a:rPr lang="en-AU" sz="3200" b="1" noProof="0" dirty="0">
                          <a:solidFill>
                            <a:schemeClr val="bg1"/>
                          </a:solidFill>
                        </a:rPr>
                        <a:t>Optimization</a:t>
                      </a: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998506"/>
                  </a:ext>
                </a:extLst>
              </a:tr>
              <a:tr h="1010389">
                <a:tc>
                  <a:txBody>
                    <a:bodyPr/>
                    <a:lstStyle/>
                    <a:p>
                      <a:endParaRPr lang="es-AR" dirty="0"/>
                    </a:p>
                    <a:p>
                      <a:r>
                        <a:rPr lang="en-AU" noProof="0" dirty="0"/>
                        <a:t>We build a linear optimization model to find the best possible date for each disruption and, if we can’t, we reschedule it after the end of the schedule’s original date</a:t>
                      </a:r>
                    </a:p>
                    <a:p>
                      <a:endParaRPr lang="es-AR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6598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6477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4FAFA63-EF73-4268-8107-6CD20923D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250916"/>
            <a:ext cx="8052227" cy="1089529"/>
          </a:xfrm>
        </p:spPr>
        <p:txBody>
          <a:bodyPr/>
          <a:lstStyle/>
          <a:p>
            <a:r>
              <a:rPr lang="en-US" dirty="0"/>
              <a:t>How do we find potential candidate dates for each disruption</a:t>
            </a:r>
            <a:endParaRPr lang="en-US" baseline="30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370F7F-4AA5-0DF0-5511-0F95BC0CD71F}"/>
              </a:ext>
            </a:extLst>
          </p:cNvPr>
          <p:cNvSpPr txBox="1"/>
          <p:nvPr/>
        </p:nvSpPr>
        <p:spPr>
          <a:xfrm>
            <a:off x="446314" y="1340445"/>
            <a:ext cx="997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Each potential date </a:t>
            </a:r>
            <a:r>
              <a:rPr lang="en-AU" i="1" dirty="0"/>
              <a:t>t</a:t>
            </a:r>
            <a:r>
              <a:rPr lang="en-AU" dirty="0"/>
              <a:t> must follow these conditions</a:t>
            </a:r>
            <a:endParaRPr lang="en-AU" i="1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03F731-4EC5-2D9A-B1E3-2CF852D9EC36}"/>
              </a:ext>
            </a:extLst>
          </p:cNvPr>
          <p:cNvSpPr/>
          <p:nvPr/>
        </p:nvSpPr>
        <p:spPr>
          <a:xfrm>
            <a:off x="446314" y="2218669"/>
            <a:ext cx="684000" cy="684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>
                <a:solidFill>
                  <a:schemeClr val="bg1"/>
                </a:solidFill>
              </a:rPr>
              <a:t>1</a:t>
            </a:r>
            <a:endParaRPr lang="es-AR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470AFC-95BF-628F-223A-00D6AE4D39FC}"/>
              </a:ext>
            </a:extLst>
          </p:cNvPr>
          <p:cNvSpPr txBox="1"/>
          <p:nvPr/>
        </p:nvSpPr>
        <p:spPr>
          <a:xfrm>
            <a:off x="1222679" y="2376003"/>
            <a:ext cx="997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dirty="0"/>
              <a:t> occurs after the disruption’s date in the original schedule</a:t>
            </a:r>
            <a:endParaRPr lang="en-AU" i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ADA1D92-F404-8649-49D9-91B05CEBE3EC}"/>
              </a:ext>
            </a:extLst>
          </p:cNvPr>
          <p:cNvSpPr/>
          <p:nvPr/>
        </p:nvSpPr>
        <p:spPr>
          <a:xfrm>
            <a:off x="446314" y="3128883"/>
            <a:ext cx="684000" cy="684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>
                <a:solidFill>
                  <a:schemeClr val="bg1"/>
                </a:solidFill>
              </a:rPr>
              <a:t>2</a:t>
            </a:r>
            <a:endParaRPr lang="es-AR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DFAA07-5978-E58F-0A14-60688A3830B6}"/>
              </a:ext>
            </a:extLst>
          </p:cNvPr>
          <p:cNvSpPr txBox="1"/>
          <p:nvPr/>
        </p:nvSpPr>
        <p:spPr>
          <a:xfrm>
            <a:off x="1222679" y="3286217"/>
            <a:ext cx="997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no planned games for the teams involved in the disruption on date </a:t>
            </a:r>
            <a:r>
              <a:rPr lang="en-US" i="1" dirty="0"/>
              <a:t>t</a:t>
            </a:r>
            <a:endParaRPr lang="en-AU" i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D386024-B3CF-DE04-94F0-1A1253D55F97}"/>
              </a:ext>
            </a:extLst>
          </p:cNvPr>
          <p:cNvSpPr/>
          <p:nvPr/>
        </p:nvSpPr>
        <p:spPr>
          <a:xfrm>
            <a:off x="446314" y="4039097"/>
            <a:ext cx="684000" cy="684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BEC6B0-C4B9-1E88-4F72-6FC666CA5626}"/>
              </a:ext>
            </a:extLst>
          </p:cNvPr>
          <p:cNvSpPr txBox="1"/>
          <p:nvPr/>
        </p:nvSpPr>
        <p:spPr>
          <a:xfrm>
            <a:off x="1222679" y="4196431"/>
            <a:ext cx="997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no scheduling rules violations if the corresponding match is scheduled on </a:t>
            </a:r>
            <a:r>
              <a:rPr lang="en-US" i="1" dirty="0"/>
              <a:t>t</a:t>
            </a:r>
            <a:endParaRPr lang="en-AU" i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33004E-BD96-9828-8239-47D680B5E4FE}"/>
              </a:ext>
            </a:extLst>
          </p:cNvPr>
          <p:cNvSpPr/>
          <p:nvPr/>
        </p:nvSpPr>
        <p:spPr>
          <a:xfrm>
            <a:off x="446314" y="4949311"/>
            <a:ext cx="684000" cy="684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>
                <a:solidFill>
                  <a:schemeClr val="bg1"/>
                </a:solidFill>
              </a:rPr>
              <a:t>4</a:t>
            </a:r>
            <a:endParaRPr lang="es-AR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B06B82-EE11-A555-D386-42A550743D6E}"/>
              </a:ext>
            </a:extLst>
          </p:cNvPr>
          <p:cNvSpPr txBox="1"/>
          <p:nvPr/>
        </p:nvSpPr>
        <p:spPr>
          <a:xfrm>
            <a:off x="1222679" y="5106645"/>
            <a:ext cx="997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Both teams travel a reasonable distance if the corresponding match is scheduled on </a:t>
            </a:r>
            <a:r>
              <a:rPr lang="en-US" i="1" dirty="0"/>
              <a:t>t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1018228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89715846_Ocean presentation_RVA_v4.potx" id="{354FE8D4-E883-4E79-A422-6A1915D44872}" vid="{AAC9F203-D7BC-4B95-936D-67F55828A5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C3D7A05-DE9A-4773-A113-AAE964924F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E2C315-492F-482C-BE04-955377E16A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99B7651-08C1-49A1-AFE9-4E4CD342176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Ocean presentation</Template>
  <TotalTime>4419</TotalTime>
  <Words>2025</Words>
  <Application>Microsoft Office PowerPoint</Application>
  <PresentationFormat>Widescreen</PresentationFormat>
  <Paragraphs>317</Paragraphs>
  <Slides>34</Slides>
  <Notes>19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Cambria Math</vt:lpstr>
      <vt:lpstr>Century Gothic</vt:lpstr>
      <vt:lpstr>Office Theme</vt:lpstr>
      <vt:lpstr>Rescheduling the NBA regular season via Integer Programming</vt:lpstr>
      <vt:lpstr>The challenges that the pandemic brought</vt:lpstr>
      <vt:lpstr>The multiple challenges coming from the COVID19 Pandemic</vt:lpstr>
      <vt:lpstr>The sports world didn’t escape this phenomenon</vt:lpstr>
      <vt:lpstr>Rescheduling matches pre and post COVID</vt:lpstr>
      <vt:lpstr>Thinking about a systematic solution</vt:lpstr>
      <vt:lpstr>Existing approaches for rescheduling</vt:lpstr>
      <vt:lpstr>We propose a two-stage approach to do this</vt:lpstr>
      <vt:lpstr>How do we find potential candidate dates for each disruption</vt:lpstr>
      <vt:lpstr>Mathematical Model</vt:lpstr>
      <vt:lpstr>Approach and variables used</vt:lpstr>
      <vt:lpstr>Mathematical Model</vt:lpstr>
      <vt:lpstr>Mathematical Model</vt:lpstr>
      <vt:lpstr>Mathematical Model</vt:lpstr>
      <vt:lpstr>Mathematical Model</vt:lpstr>
      <vt:lpstr>Mathematical Model</vt:lpstr>
      <vt:lpstr>Another way to distribute matches</vt:lpstr>
      <vt:lpstr>Preliminary Results</vt:lpstr>
      <vt:lpstr>How we set up the analysis</vt:lpstr>
      <vt:lpstr>Main Results</vt:lpstr>
      <vt:lpstr>Game Calendar</vt:lpstr>
      <vt:lpstr>Bigger Instances Analysis</vt:lpstr>
      <vt:lpstr>Conclusions and future work</vt:lpstr>
      <vt:lpstr> Conclusions and future work</vt:lpstr>
      <vt:lpstr>THANK YOU</vt:lpstr>
      <vt:lpstr>Title 2</vt:lpstr>
      <vt:lpstr>Title 3</vt:lpstr>
      <vt:lpstr>Title 4</vt:lpstr>
      <vt:lpstr>Title 5</vt:lpstr>
      <vt:lpstr>Title 6  </vt:lpstr>
      <vt:lpstr>Title 7 </vt:lpstr>
      <vt:lpstr>Title 8 </vt:lpstr>
      <vt:lpstr>Quote and Image Slide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Garcia Aramouni, Nico</dc:creator>
  <cp:lastModifiedBy>Nicolás García Aramouni</cp:lastModifiedBy>
  <cp:revision>100</cp:revision>
  <dcterms:created xsi:type="dcterms:W3CDTF">2021-06-02T23:57:31Z</dcterms:created>
  <dcterms:modified xsi:type="dcterms:W3CDTF">2022-07-06T03:25:18Z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